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97" r:id="rId2"/>
    <p:sldId id="257" r:id="rId3"/>
    <p:sldId id="256" r:id="rId4"/>
    <p:sldId id="280" r:id="rId5"/>
    <p:sldId id="281" r:id="rId6"/>
    <p:sldId id="270" r:id="rId7"/>
    <p:sldId id="295" r:id="rId8"/>
    <p:sldId id="259" r:id="rId9"/>
    <p:sldId id="274" r:id="rId10"/>
    <p:sldId id="260" r:id="rId11"/>
    <p:sldId id="261" r:id="rId12"/>
    <p:sldId id="262" r:id="rId13"/>
    <p:sldId id="283" r:id="rId14"/>
    <p:sldId id="282" r:id="rId15"/>
    <p:sldId id="284" r:id="rId16"/>
    <p:sldId id="286" r:id="rId17"/>
    <p:sldId id="285" r:id="rId18"/>
    <p:sldId id="264" r:id="rId19"/>
    <p:sldId id="287" r:id="rId20"/>
    <p:sldId id="265" r:id="rId21"/>
    <p:sldId id="288" r:id="rId22"/>
    <p:sldId id="289" r:id="rId23"/>
    <p:sldId id="266" r:id="rId24"/>
    <p:sldId id="267" r:id="rId25"/>
    <p:sldId id="290" r:id="rId26"/>
    <p:sldId id="291" r:id="rId27"/>
    <p:sldId id="268" r:id="rId28"/>
    <p:sldId id="296" r:id="rId29"/>
    <p:sldId id="292" r:id="rId30"/>
    <p:sldId id="293" r:id="rId31"/>
    <p:sldId id="269" r:id="rId32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009900"/>
    <a:srgbClr val="6600FF"/>
    <a:srgbClr val="5BFFFF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76" d="100"/>
          <a:sy n="76" d="100"/>
        </p:scale>
        <p:origin x="-120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289DC-5F86-42DF-97B1-9F50EAD97929}" type="datetimeFigureOut">
              <a:rPr lang="fa-IR" smtClean="0"/>
              <a:t>1442/09/24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1810C-8036-4CD5-9601-C5522BB40B8B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735990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289DC-5F86-42DF-97B1-9F50EAD97929}" type="datetimeFigureOut">
              <a:rPr lang="fa-IR" smtClean="0"/>
              <a:t>1442/09/24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1810C-8036-4CD5-9601-C5522BB40B8B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697871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289DC-5F86-42DF-97B1-9F50EAD97929}" type="datetimeFigureOut">
              <a:rPr lang="fa-IR" smtClean="0"/>
              <a:t>1442/09/24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1810C-8036-4CD5-9601-C5522BB40B8B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27043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289DC-5F86-42DF-97B1-9F50EAD97929}" type="datetimeFigureOut">
              <a:rPr lang="fa-IR" smtClean="0"/>
              <a:t>1442/09/24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1810C-8036-4CD5-9601-C5522BB40B8B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307142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289DC-5F86-42DF-97B1-9F50EAD97929}" type="datetimeFigureOut">
              <a:rPr lang="fa-IR" smtClean="0"/>
              <a:t>1442/09/24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1810C-8036-4CD5-9601-C5522BB40B8B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930321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289DC-5F86-42DF-97B1-9F50EAD97929}" type="datetimeFigureOut">
              <a:rPr lang="fa-IR" smtClean="0"/>
              <a:t>1442/09/24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1810C-8036-4CD5-9601-C5522BB40B8B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340194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289DC-5F86-42DF-97B1-9F50EAD97929}" type="datetimeFigureOut">
              <a:rPr lang="fa-IR" smtClean="0"/>
              <a:t>1442/09/24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1810C-8036-4CD5-9601-C5522BB40B8B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541420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289DC-5F86-42DF-97B1-9F50EAD97929}" type="datetimeFigureOut">
              <a:rPr lang="fa-IR" smtClean="0"/>
              <a:t>1442/09/24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1810C-8036-4CD5-9601-C5522BB40B8B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44826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289DC-5F86-42DF-97B1-9F50EAD97929}" type="datetimeFigureOut">
              <a:rPr lang="fa-IR" smtClean="0"/>
              <a:t>1442/09/24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1810C-8036-4CD5-9601-C5522BB40B8B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9065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289DC-5F86-42DF-97B1-9F50EAD97929}" type="datetimeFigureOut">
              <a:rPr lang="fa-IR" smtClean="0"/>
              <a:t>1442/09/24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1810C-8036-4CD5-9601-C5522BB40B8B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927512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289DC-5F86-42DF-97B1-9F50EAD97929}" type="datetimeFigureOut">
              <a:rPr lang="fa-IR" smtClean="0"/>
              <a:t>1442/09/24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1810C-8036-4CD5-9601-C5522BB40B8B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079846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3289DC-5F86-42DF-97B1-9F50EAD97929}" type="datetimeFigureOut">
              <a:rPr lang="fa-IR" smtClean="0"/>
              <a:t>1442/09/24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81810C-8036-4CD5-9601-C5522BB40B8B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194287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1772816"/>
            <a:ext cx="7772400" cy="4320480"/>
          </a:xfrm>
        </p:spPr>
        <p:txBody>
          <a:bodyPr>
            <a:noAutofit/>
          </a:bodyPr>
          <a:lstStyle/>
          <a:p>
            <a:r>
              <a:rPr lang="en-US" sz="5400" dirty="0" smtClean="0">
                <a:solidFill>
                  <a:srgbClr val="0070C0"/>
                </a:solidFill>
                <a:cs typeface="2  Titr" pitchFamily="2" charset="-78"/>
              </a:rPr>
              <a:t/>
            </a:r>
            <a:br>
              <a:rPr lang="en-US" sz="5400" dirty="0" smtClean="0">
                <a:solidFill>
                  <a:srgbClr val="0070C0"/>
                </a:solidFill>
                <a:cs typeface="2  Titr" pitchFamily="2" charset="-78"/>
              </a:rPr>
            </a:br>
            <a:r>
              <a:rPr lang="fa-IR" sz="5400" dirty="0">
                <a:solidFill>
                  <a:srgbClr val="0070C0"/>
                </a:solidFill>
                <a:cs typeface="2  Titr" pitchFamily="2" charset="-78"/>
              </a:rPr>
              <a:t>مراقبت دهان و دندان و مسیر ثبت و گزارش گیری درسامانه </a:t>
            </a:r>
            <a:r>
              <a:rPr lang="fa-IR" sz="5400" dirty="0" smtClean="0">
                <a:solidFill>
                  <a:srgbClr val="0070C0"/>
                </a:solidFill>
                <a:cs typeface="2  Titr" pitchFamily="2" charset="-78"/>
              </a:rPr>
              <a:t>سیب</a:t>
            </a:r>
            <a:r>
              <a:rPr lang="en-US" sz="5400" dirty="0" smtClean="0">
                <a:solidFill>
                  <a:srgbClr val="0070C0"/>
                </a:solidFill>
                <a:cs typeface="2  Titr" pitchFamily="2" charset="-78"/>
              </a:rPr>
              <a:t/>
            </a:r>
            <a:br>
              <a:rPr lang="en-US" sz="5400" dirty="0" smtClean="0">
                <a:solidFill>
                  <a:srgbClr val="0070C0"/>
                </a:solidFill>
                <a:cs typeface="2  Titr" pitchFamily="2" charset="-78"/>
              </a:rPr>
            </a:br>
            <a:r>
              <a:rPr lang="fa-IR" sz="5400" dirty="0">
                <a:cs typeface="2  Titr" pitchFamily="2" charset="-78"/>
              </a:rPr>
              <a:t/>
            </a:r>
            <a:br>
              <a:rPr lang="fa-IR" sz="5400" dirty="0">
                <a:cs typeface="2  Titr" pitchFamily="2" charset="-78"/>
              </a:rPr>
            </a:br>
            <a:r>
              <a:rPr lang="fa-IR" sz="5400" dirty="0">
                <a:solidFill>
                  <a:srgbClr val="FF0000"/>
                </a:solidFill>
                <a:cs typeface="2  Titr" pitchFamily="2" charset="-78"/>
              </a:rPr>
              <a:t>ویژه </a:t>
            </a:r>
            <a:r>
              <a:rPr lang="fa-IR" sz="5400" dirty="0" smtClean="0">
                <a:solidFill>
                  <a:srgbClr val="FF0000"/>
                </a:solidFill>
                <a:cs typeface="2  Titr" pitchFamily="2" charset="-78"/>
              </a:rPr>
              <a:t>دندانپزشک</a:t>
            </a:r>
            <a:r>
              <a:rPr lang="fa-IR" sz="5400" dirty="0" smtClean="0">
                <a:cs typeface="2  Titr" pitchFamily="2" charset="-78"/>
              </a:rPr>
              <a:t/>
            </a:r>
            <a:br>
              <a:rPr lang="fa-IR" sz="5400" dirty="0" smtClean="0">
                <a:cs typeface="2  Titr" pitchFamily="2" charset="-78"/>
              </a:rPr>
            </a:br>
            <a:endParaRPr lang="fa-IR" sz="5400" dirty="0">
              <a:cs typeface="2  Titr" pitchFamily="2" charset="-78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70986" y="447919"/>
            <a:ext cx="5205271" cy="15236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a-IR" sz="1200" b="1" dirty="0" smtClean="0">
                <a:effectLst/>
                <a:latin typeface="IranNastaliq" panose="02020505000000020003" pitchFamily="18" charset="0"/>
                <a:ea typeface="Calibri" panose="020F0502020204030204" pitchFamily="34" charset="0"/>
                <a:cs typeface="2  Mitra" panose="00000400000000000000" pitchFamily="2" charset="-78"/>
              </a:rPr>
              <a:t>دانشگاه علوم پزشکی و خدمات  بهداشتی و درمانی استان </a:t>
            </a:r>
            <a:r>
              <a:rPr lang="fa-IR" sz="1200" b="1" dirty="0" smtClean="0">
                <a:latin typeface="IranNastaliq" panose="02020505000000020003" pitchFamily="18" charset="0"/>
                <a:ea typeface="Calibri" panose="020F0502020204030204" pitchFamily="34" charset="0"/>
                <a:cs typeface="2  Mitra" panose="00000400000000000000" pitchFamily="2" charset="-78"/>
              </a:rPr>
              <a:t>البرز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a-IR" sz="1200" b="1" dirty="0" smtClean="0">
                <a:effectLst/>
                <a:latin typeface="IranNastaliq" panose="02020505000000020003" pitchFamily="18" charset="0"/>
                <a:ea typeface="Calibri" panose="020F0502020204030204" pitchFamily="34" charset="0"/>
                <a:cs typeface="2  Mitra" panose="00000400000000000000" pitchFamily="2" charset="-78"/>
              </a:rPr>
              <a:t>شبکه بهداشت و دران فردیس</a:t>
            </a:r>
            <a:endParaRPr lang="fa-IR" sz="1200" b="1" dirty="0" smtClean="0">
              <a:effectLst/>
              <a:latin typeface="IranNastaliq" panose="02020505000000020003" pitchFamily="18" charset="0"/>
              <a:ea typeface="Calibri" panose="020F0502020204030204" pitchFamily="34" charset="0"/>
              <a:cs typeface="2  Mitra" panose="00000400000000000000" pitchFamily="2" charset="-78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a-IR" sz="1200" b="1" dirty="0" smtClean="0">
                <a:latin typeface="IranNastaliq" panose="02020505000000020003" pitchFamily="18" charset="0"/>
                <a:ea typeface="Calibri" panose="020F0502020204030204" pitchFamily="34" charset="0"/>
                <a:cs typeface="2  Mitra" panose="00000400000000000000" pitchFamily="2" charset="-78"/>
              </a:rPr>
              <a:t>معاونت </a:t>
            </a:r>
            <a:r>
              <a:rPr lang="fa-IR" sz="1200" b="1" dirty="0" smtClean="0">
                <a:latin typeface="IranNastaliq" panose="02020505000000020003" pitchFamily="18" charset="0"/>
                <a:ea typeface="Calibri" panose="020F0502020204030204" pitchFamily="34" charset="0"/>
                <a:cs typeface="2  Mitra" panose="00000400000000000000" pitchFamily="2" charset="-78"/>
              </a:rPr>
              <a:t>بهداشتی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a-IR" sz="1200" b="1" dirty="0" smtClean="0">
                <a:latin typeface="IranNastaliq" panose="02020505000000020003" pitchFamily="18" charset="0"/>
                <a:cs typeface="2  Mitra" panose="00000400000000000000" pitchFamily="2" charset="-78"/>
              </a:rPr>
              <a:t>واحد اهان و دندان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a-IR" sz="1400" b="1" dirty="0" smtClean="0">
                <a:cs typeface="2  Mitra" panose="00000400000000000000" pitchFamily="2" charset="-78"/>
              </a:rPr>
              <a:t> </a:t>
            </a:r>
            <a:endParaRPr lang="en-US" sz="1400" b="1" dirty="0">
              <a:cs typeface="2 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86545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HI SYSTEM\Desktop\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013" y="2276872"/>
            <a:ext cx="8605464" cy="237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HI SYSTEM\Desktop\1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200" y="4653135"/>
            <a:ext cx="8605464" cy="206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3"/>
          <p:cNvSpPr txBox="1">
            <a:spLocks/>
          </p:cNvSpPr>
          <p:nvPr/>
        </p:nvSpPr>
        <p:spPr>
          <a:xfrm>
            <a:off x="395536" y="211229"/>
            <a:ext cx="8458778" cy="2497691"/>
          </a:xfrm>
          <a:prstGeom prst="rect">
            <a:avLst/>
          </a:prstGeom>
        </p:spPr>
        <p:txBody>
          <a:bodyPr/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a-IR" sz="2000" b="1" dirty="0" smtClean="0">
                <a:solidFill>
                  <a:srgbClr val="CC00CC"/>
                </a:solidFill>
                <a:cs typeface="2  Mitra" pitchFamily="2" charset="-78"/>
              </a:rPr>
              <a:t>ارائه خدمت:</a:t>
            </a:r>
          </a:p>
          <a:p>
            <a:pPr algn="just"/>
            <a:r>
              <a:rPr lang="fa-IR" sz="2000" b="1" dirty="0" smtClean="0">
                <a:cs typeface="2  Mitra" pitchFamily="2" charset="-78"/>
              </a:rPr>
              <a:t>اگر در زمان</a:t>
            </a:r>
            <a:r>
              <a:rPr lang="fa-IR" sz="2000" b="1" dirty="0" smtClean="0">
                <a:solidFill>
                  <a:srgbClr val="6600FF"/>
                </a:solidFill>
                <a:cs typeface="2  Mitra" pitchFamily="2" charset="-78"/>
              </a:rPr>
              <a:t> ارجاع </a:t>
            </a:r>
            <a:r>
              <a:rPr lang="fa-IR" sz="2000" b="1" dirty="0" smtClean="0">
                <a:cs typeface="2  Mitra" pitchFamily="2" charset="-78"/>
              </a:rPr>
              <a:t>گزینه</a:t>
            </a:r>
            <a:r>
              <a:rPr lang="fa-IR" sz="2000" b="1" dirty="0" smtClean="0">
                <a:solidFill>
                  <a:srgbClr val="C00000"/>
                </a:solidFill>
                <a:cs typeface="2  Mitra" pitchFamily="2" charset="-78"/>
              </a:rPr>
              <a:t> ویزیت </a:t>
            </a:r>
            <a:r>
              <a:rPr lang="fa-IR" sz="2000" b="1" dirty="0" smtClean="0">
                <a:cs typeface="2  Mitra" pitchFamily="2" charset="-78"/>
              </a:rPr>
              <a:t>را انتخاب نماییم به صفحه فوق وارد می شویم.</a:t>
            </a:r>
          </a:p>
          <a:p>
            <a:pPr algn="just"/>
            <a:r>
              <a:rPr lang="fa-IR" sz="2000" b="1" dirty="0" smtClean="0">
                <a:cs typeface="2  Mitra" pitchFamily="2" charset="-78"/>
              </a:rPr>
              <a:t>بعد از </a:t>
            </a:r>
            <a:r>
              <a:rPr lang="fa-IR" sz="2000" b="1" dirty="0">
                <a:cs typeface="2  Mitra" pitchFamily="2" charset="-78"/>
              </a:rPr>
              <a:t>زبانه ویزیت–</a:t>
            </a:r>
            <a:r>
              <a:rPr lang="fa-IR" sz="2000" b="1" dirty="0">
                <a:solidFill>
                  <a:srgbClr val="C00000"/>
                </a:solidFill>
                <a:cs typeface="2  Mitra" pitchFamily="2" charset="-78"/>
              </a:rPr>
              <a:t> شکایت </a:t>
            </a:r>
            <a:r>
              <a:rPr lang="fa-IR" sz="2000" b="1" dirty="0">
                <a:cs typeface="2  Mitra" pitchFamily="2" charset="-78"/>
              </a:rPr>
              <a:t>را انتخاب </a:t>
            </a:r>
            <a:r>
              <a:rPr lang="fa-IR" sz="2000" b="1" dirty="0" smtClean="0">
                <a:cs typeface="2  Mitra" pitchFamily="2" charset="-78"/>
              </a:rPr>
              <a:t>کرده شکایت اصلی عنوان شده توسط بیمار را وارد نموده و ذخیره می نماییم.</a:t>
            </a:r>
            <a:endParaRPr lang="fa-IR" sz="2000" b="1" dirty="0">
              <a:cs typeface="2  Mitra" pitchFamily="2" charset="-78"/>
            </a:endParaRPr>
          </a:p>
          <a:p>
            <a:pPr algn="just"/>
            <a:endParaRPr lang="fa-IR" sz="2800" b="1" dirty="0" smtClean="0">
              <a:cs typeface="2  Mitra" pitchFamily="2" charset="-78"/>
            </a:endParaRPr>
          </a:p>
          <a:p>
            <a:pPr algn="just"/>
            <a:endParaRPr lang="fa-IR" sz="2800" dirty="0">
              <a:cs typeface="2  Mitr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20889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HI SYSTEM\Desktop\1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124" y="2892655"/>
            <a:ext cx="7631113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3"/>
          <p:cNvSpPr txBox="1">
            <a:spLocks/>
          </p:cNvSpPr>
          <p:nvPr/>
        </p:nvSpPr>
        <p:spPr>
          <a:xfrm>
            <a:off x="395536" y="211229"/>
            <a:ext cx="8458778" cy="2065643"/>
          </a:xfrm>
          <a:prstGeom prst="rect">
            <a:avLst/>
          </a:prstGeom>
        </p:spPr>
        <p:txBody>
          <a:bodyPr/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fa-IR" sz="2800" b="1" dirty="0" smtClean="0">
                <a:solidFill>
                  <a:srgbClr val="CC00CC"/>
                </a:solidFill>
                <a:cs typeface="2  Mitra" pitchFamily="2" charset="-78"/>
              </a:rPr>
              <a:t>ارائه خدمت:</a:t>
            </a:r>
            <a:endParaRPr lang="fa-IR" sz="2800" b="1" dirty="0" smtClean="0">
              <a:cs typeface="2  Mitra" pitchFamily="2" charset="-78"/>
            </a:endParaRPr>
          </a:p>
          <a:p>
            <a:pPr algn="just">
              <a:lnSpc>
                <a:spcPct val="150000"/>
              </a:lnSpc>
            </a:pPr>
            <a:r>
              <a:rPr lang="fa-IR" sz="2800" b="1" dirty="0" smtClean="0">
                <a:cs typeface="2  Mitra" pitchFamily="2" charset="-78"/>
              </a:rPr>
              <a:t>بعد از </a:t>
            </a:r>
            <a:r>
              <a:rPr lang="fa-IR" sz="2800" b="1" dirty="0">
                <a:cs typeface="2  Mitra" pitchFamily="2" charset="-78"/>
              </a:rPr>
              <a:t>زبانه ویزیت– </a:t>
            </a:r>
            <a:r>
              <a:rPr lang="fa-IR" sz="2800" b="1" dirty="0" smtClean="0">
                <a:solidFill>
                  <a:srgbClr val="C00000"/>
                </a:solidFill>
                <a:cs typeface="2  Mitra" pitchFamily="2" charset="-78"/>
              </a:rPr>
              <a:t>تشخیص افتراقی </a:t>
            </a:r>
            <a:r>
              <a:rPr lang="fa-IR" sz="2800" b="1" dirty="0" smtClean="0">
                <a:cs typeface="2  Mitra" pitchFamily="2" charset="-78"/>
              </a:rPr>
              <a:t>، دندانپزشک برای فرد  را</a:t>
            </a:r>
            <a:r>
              <a:rPr lang="fa-IR" sz="2800" b="1" dirty="0" smtClean="0">
                <a:solidFill>
                  <a:srgbClr val="009900"/>
                </a:solidFill>
                <a:cs typeface="2  Mitra" pitchFamily="2" charset="-78"/>
              </a:rPr>
              <a:t> </a:t>
            </a:r>
            <a:r>
              <a:rPr lang="fa-IR" sz="2800" b="1" dirty="0" smtClean="0">
                <a:cs typeface="2  Mitra" pitchFamily="2" charset="-78"/>
              </a:rPr>
              <a:t>انتخاب و ذخیره </a:t>
            </a:r>
            <a:r>
              <a:rPr lang="fa-IR" sz="2800" b="1" dirty="0">
                <a:cs typeface="2  Mitra" pitchFamily="2" charset="-78"/>
              </a:rPr>
              <a:t>می نماییم.</a:t>
            </a:r>
          </a:p>
          <a:p>
            <a:pPr algn="just">
              <a:lnSpc>
                <a:spcPct val="150000"/>
              </a:lnSpc>
            </a:pPr>
            <a:endParaRPr lang="fa-IR" sz="2800" dirty="0">
              <a:cs typeface="2  Mitr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3477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HI SYSTEM\Desktop\1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36912"/>
            <a:ext cx="8352928" cy="3600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3"/>
          <p:cNvSpPr txBox="1">
            <a:spLocks/>
          </p:cNvSpPr>
          <p:nvPr/>
        </p:nvSpPr>
        <p:spPr>
          <a:xfrm>
            <a:off x="395536" y="260226"/>
            <a:ext cx="8458778" cy="2137651"/>
          </a:xfrm>
          <a:prstGeom prst="rect">
            <a:avLst/>
          </a:prstGeom>
        </p:spPr>
        <p:txBody>
          <a:bodyPr/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fa-IR" sz="2800" b="1" dirty="0" smtClean="0">
                <a:solidFill>
                  <a:srgbClr val="CC00CC"/>
                </a:solidFill>
                <a:cs typeface="2  Mitra" pitchFamily="2" charset="-78"/>
              </a:rPr>
              <a:t>ارائه خدمت:</a:t>
            </a:r>
            <a:endParaRPr lang="fa-IR" sz="2800" b="1" dirty="0" smtClean="0">
              <a:cs typeface="2  Mitra" pitchFamily="2" charset="-78"/>
            </a:endParaRPr>
          </a:p>
          <a:p>
            <a:pPr algn="just">
              <a:lnSpc>
                <a:spcPct val="150000"/>
              </a:lnSpc>
            </a:pPr>
            <a:r>
              <a:rPr lang="fa-IR" sz="2000" b="1" dirty="0" smtClean="0">
                <a:cs typeface="2  Mitra" pitchFamily="2" charset="-78"/>
              </a:rPr>
              <a:t>بعد از </a:t>
            </a:r>
            <a:r>
              <a:rPr lang="fa-IR" sz="2000" b="1" dirty="0">
                <a:cs typeface="2  Mitra" pitchFamily="2" charset="-78"/>
              </a:rPr>
              <a:t>زبانه ویزیت– </a:t>
            </a:r>
            <a:r>
              <a:rPr lang="fa-IR" sz="2000" b="1" dirty="0" smtClean="0">
                <a:solidFill>
                  <a:srgbClr val="C00000"/>
                </a:solidFill>
                <a:cs typeface="2  Mitra" pitchFamily="2" charset="-78"/>
              </a:rPr>
              <a:t>اقدام</a:t>
            </a:r>
            <a:r>
              <a:rPr lang="fa-IR" sz="2000" b="1" dirty="0" smtClean="0">
                <a:solidFill>
                  <a:srgbClr val="009900"/>
                </a:solidFill>
                <a:cs typeface="2  Mitra" pitchFamily="2" charset="-78"/>
              </a:rPr>
              <a:t> </a:t>
            </a:r>
            <a:r>
              <a:rPr lang="fa-IR" sz="2000" b="1" dirty="0" smtClean="0">
                <a:cs typeface="2  Mitra" pitchFamily="2" charset="-78"/>
              </a:rPr>
              <a:t>انجام شده توسط دندانپزشک برای دندان فرد انجام شده را</a:t>
            </a:r>
            <a:r>
              <a:rPr lang="fa-IR" sz="2000" b="1" dirty="0" smtClean="0">
                <a:solidFill>
                  <a:srgbClr val="009900"/>
                </a:solidFill>
                <a:cs typeface="2  Mitra" pitchFamily="2" charset="-78"/>
              </a:rPr>
              <a:t> </a:t>
            </a:r>
            <a:r>
              <a:rPr lang="fa-IR" sz="2000" b="1" dirty="0" smtClean="0">
                <a:cs typeface="2  Mitra" pitchFamily="2" charset="-78"/>
              </a:rPr>
              <a:t>انتخاب و ذخیره </a:t>
            </a:r>
            <a:r>
              <a:rPr lang="fa-IR" sz="2000" b="1" dirty="0">
                <a:cs typeface="2  Mitra" pitchFamily="2" charset="-78"/>
              </a:rPr>
              <a:t>می نماییم</a:t>
            </a:r>
            <a:r>
              <a:rPr lang="fa-IR" sz="2000" b="1" dirty="0" smtClean="0">
                <a:cs typeface="2  Mitra" pitchFamily="2" charset="-78"/>
              </a:rPr>
              <a:t>.</a:t>
            </a:r>
            <a:endParaRPr lang="fa-IR" sz="2000" b="1" dirty="0">
              <a:cs typeface="2  Mitr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2099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HI SYSTEM\Desktop\1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043" y="2996952"/>
            <a:ext cx="7631113" cy="3739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3"/>
          <p:cNvSpPr txBox="1">
            <a:spLocks noGrp="1"/>
          </p:cNvSpPr>
          <p:nvPr>
            <p:ph idx="1"/>
          </p:nvPr>
        </p:nvSpPr>
        <p:spPr>
          <a:xfrm>
            <a:off x="441325" y="333375"/>
            <a:ext cx="8229600" cy="223152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fa-IR" sz="2800" b="1" dirty="0" smtClean="0">
                <a:solidFill>
                  <a:srgbClr val="CC00CC"/>
                </a:solidFill>
                <a:cs typeface="2  Mitra" pitchFamily="2" charset="-78"/>
              </a:rPr>
              <a:t>ارائه خدمت:</a:t>
            </a:r>
            <a:endParaRPr lang="fa-IR" sz="2800" b="1" dirty="0" smtClean="0">
              <a:cs typeface="2  Mitra" pitchFamily="2" charset="-78"/>
            </a:endParaRPr>
          </a:p>
          <a:p>
            <a:pPr algn="just">
              <a:lnSpc>
                <a:spcPct val="150000"/>
              </a:lnSpc>
            </a:pPr>
            <a:r>
              <a:rPr lang="fa-IR" sz="2800" b="1" dirty="0" smtClean="0">
                <a:cs typeface="2  Mitra" pitchFamily="2" charset="-78"/>
              </a:rPr>
              <a:t>بعد از </a:t>
            </a:r>
            <a:r>
              <a:rPr lang="fa-IR" sz="2800" b="1" dirty="0">
                <a:cs typeface="2  Mitra" pitchFamily="2" charset="-78"/>
              </a:rPr>
              <a:t>زبانه </a:t>
            </a:r>
            <a:r>
              <a:rPr lang="fa-IR" sz="2800" b="1" dirty="0" smtClean="0">
                <a:cs typeface="2  Mitra" pitchFamily="2" charset="-78"/>
              </a:rPr>
              <a:t>ویزیت–</a:t>
            </a:r>
            <a:r>
              <a:rPr lang="fa-IR" sz="2800" b="1" dirty="0" smtClean="0">
                <a:solidFill>
                  <a:srgbClr val="009900"/>
                </a:solidFill>
                <a:cs typeface="2  Mitra" pitchFamily="2" charset="-78"/>
              </a:rPr>
              <a:t> </a:t>
            </a:r>
            <a:r>
              <a:rPr lang="fa-IR" sz="2800" b="1" dirty="0" smtClean="0">
                <a:solidFill>
                  <a:srgbClr val="C00000"/>
                </a:solidFill>
                <a:cs typeface="2  Mitra" pitchFamily="2" charset="-78"/>
              </a:rPr>
              <a:t>دارویی </a:t>
            </a:r>
            <a:r>
              <a:rPr lang="fa-IR" sz="2800" b="1" dirty="0" smtClean="0">
                <a:cs typeface="2  Mitra" pitchFamily="2" charset="-78"/>
              </a:rPr>
              <a:t>که</a:t>
            </a:r>
            <a:r>
              <a:rPr lang="fa-IR" sz="2800" b="1" dirty="0" smtClean="0">
                <a:solidFill>
                  <a:srgbClr val="C00000"/>
                </a:solidFill>
                <a:cs typeface="2  Mitra" pitchFamily="2" charset="-78"/>
              </a:rPr>
              <a:t> </a:t>
            </a:r>
            <a:r>
              <a:rPr lang="fa-IR" sz="2800" b="1" dirty="0" smtClean="0">
                <a:cs typeface="2  Mitra" pitchFamily="2" charset="-78"/>
              </a:rPr>
              <a:t>توسط دندانپزشک برای فرد تجویز شده  را</a:t>
            </a:r>
            <a:r>
              <a:rPr lang="fa-IR" sz="2800" b="1" dirty="0">
                <a:cs typeface="2  Mitra" pitchFamily="2" charset="-78"/>
              </a:rPr>
              <a:t> انتخاب و </a:t>
            </a:r>
            <a:r>
              <a:rPr lang="fa-IR" sz="2800" b="1" dirty="0" smtClean="0">
                <a:cs typeface="2  Mitra" pitchFamily="2" charset="-78"/>
              </a:rPr>
              <a:t>تعداد و دوز آن راثبت و ذخیره </a:t>
            </a:r>
            <a:r>
              <a:rPr lang="fa-IR" sz="2800" b="1" dirty="0">
                <a:cs typeface="2  Mitra" pitchFamily="2" charset="-78"/>
              </a:rPr>
              <a:t>می </a:t>
            </a:r>
            <a:r>
              <a:rPr lang="fa-IR" sz="2800" b="1" dirty="0" smtClean="0">
                <a:cs typeface="2  Mitra" pitchFamily="2" charset="-78"/>
              </a:rPr>
              <a:t>نماییم.</a:t>
            </a:r>
          </a:p>
          <a:p>
            <a:pPr algn="just">
              <a:lnSpc>
                <a:spcPct val="150000"/>
              </a:lnSpc>
            </a:pPr>
            <a:endParaRPr lang="fa-IR" sz="2800" dirty="0">
              <a:cs typeface="2  Mitr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822517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923" y="764705"/>
            <a:ext cx="8229600" cy="2736304"/>
          </a:xfrm>
        </p:spPr>
        <p:txBody>
          <a:bodyPr>
            <a:normAutofit fontScale="62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fa-IR" b="1" dirty="0">
                <a:solidFill>
                  <a:srgbClr val="CC00CC"/>
                </a:solidFill>
                <a:cs typeface="2  Mitra" pitchFamily="2" charset="-78"/>
              </a:rPr>
              <a:t>ارائه خدمت:</a:t>
            </a:r>
            <a:endParaRPr lang="fa-IR" b="1" dirty="0">
              <a:cs typeface="2  Mitra" pitchFamily="2" charset="-78"/>
            </a:endParaRPr>
          </a:p>
          <a:p>
            <a:pPr algn="just">
              <a:lnSpc>
                <a:spcPct val="150000"/>
              </a:lnSpc>
            </a:pPr>
            <a:r>
              <a:rPr lang="fa-IR" b="1" dirty="0">
                <a:cs typeface="2  Mitra" pitchFamily="2" charset="-78"/>
              </a:rPr>
              <a:t>اگر برای فرد رادیوگرافی دندان درخواست شده </a:t>
            </a:r>
            <a:r>
              <a:rPr lang="fa-IR" b="1" dirty="0" smtClean="0">
                <a:cs typeface="2  Mitra" pitchFamily="2" charset="-78"/>
              </a:rPr>
              <a:t>باشد :</a:t>
            </a:r>
          </a:p>
          <a:p>
            <a:pPr algn="just">
              <a:lnSpc>
                <a:spcPct val="150000"/>
              </a:lnSpc>
            </a:pPr>
            <a:r>
              <a:rPr lang="fa-IR" b="1" dirty="0" smtClean="0">
                <a:cs typeface="2  Mitra" pitchFamily="2" charset="-78"/>
              </a:rPr>
              <a:t> </a:t>
            </a:r>
            <a:r>
              <a:rPr lang="fa-IR" b="1" dirty="0">
                <a:cs typeface="2  Mitra" pitchFamily="2" charset="-78"/>
              </a:rPr>
              <a:t>از زبانه ویزیت–</a:t>
            </a:r>
            <a:r>
              <a:rPr lang="fa-IR" b="1" dirty="0">
                <a:solidFill>
                  <a:srgbClr val="009900"/>
                </a:solidFill>
                <a:cs typeface="2  Mitra" pitchFamily="2" charset="-78"/>
              </a:rPr>
              <a:t> </a:t>
            </a:r>
            <a:r>
              <a:rPr lang="fa-IR" b="1" dirty="0" smtClean="0">
                <a:solidFill>
                  <a:srgbClr val="C00000"/>
                </a:solidFill>
                <a:cs typeface="2  Mitra" pitchFamily="2" charset="-78"/>
              </a:rPr>
              <a:t>قسمت پاراکلینیک – </a:t>
            </a:r>
            <a:r>
              <a:rPr lang="fa-IR" b="1" dirty="0" smtClean="0">
                <a:solidFill>
                  <a:srgbClr val="009900"/>
                </a:solidFill>
                <a:cs typeface="2  Mitra" pitchFamily="2" charset="-78"/>
              </a:rPr>
              <a:t>قسمت رادیولوژی - </a:t>
            </a:r>
            <a:r>
              <a:rPr lang="fa-IR" b="1" dirty="0" smtClean="0">
                <a:solidFill>
                  <a:srgbClr val="C00000"/>
                </a:solidFill>
                <a:cs typeface="2  Mitra" pitchFamily="2" charset="-78"/>
              </a:rPr>
              <a:t>رادیو گرافی دندان </a:t>
            </a:r>
            <a:r>
              <a:rPr lang="fa-IR" b="1" dirty="0" smtClean="0">
                <a:cs typeface="2  Mitra" pitchFamily="2" charset="-78"/>
              </a:rPr>
              <a:t>را </a:t>
            </a:r>
            <a:r>
              <a:rPr lang="fa-IR" b="1" dirty="0">
                <a:cs typeface="2  Mitra" pitchFamily="2" charset="-78"/>
              </a:rPr>
              <a:t>انتخاب </a:t>
            </a:r>
            <a:r>
              <a:rPr lang="fa-IR" b="1" dirty="0" smtClean="0">
                <a:cs typeface="2  Mitra" pitchFamily="2" charset="-78"/>
              </a:rPr>
              <a:t>و </a:t>
            </a:r>
            <a:r>
              <a:rPr lang="fa-IR" b="1" dirty="0">
                <a:cs typeface="2  Mitra" pitchFamily="2" charset="-78"/>
              </a:rPr>
              <a:t>ذخیره می نماییم.</a:t>
            </a:r>
          </a:p>
          <a:p>
            <a:endParaRPr lang="fa-IR" dirty="0"/>
          </a:p>
        </p:txBody>
      </p:sp>
      <p:pic>
        <p:nvPicPr>
          <p:cNvPr id="4" name="Picture 4" descr="C:\Users\HI SYSTEM\Desktop\1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259" y="3645024"/>
            <a:ext cx="8352928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2213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18865" y="476672"/>
            <a:ext cx="8229600" cy="72008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 sz="3200" b="1" smtClean="0">
                <a:solidFill>
                  <a:srgbClr val="3366FF"/>
                </a:solidFill>
                <a:cs typeface="2  Titr" pitchFamily="2" charset="-78"/>
              </a:rPr>
              <a:t>نیازهای درمانی دهان و دندان</a:t>
            </a:r>
            <a:endParaRPr lang="fa-IR" sz="3200" b="1" dirty="0">
              <a:solidFill>
                <a:srgbClr val="3366FF"/>
              </a:solidFill>
              <a:cs typeface="2  Titr" pitchFamily="2" charset="-78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18865" y="1196752"/>
            <a:ext cx="8229600" cy="1512168"/>
          </a:xfrm>
          <a:prstGeom prst="rect">
            <a:avLst/>
          </a:prstGeom>
        </p:spPr>
        <p:txBody>
          <a:bodyPr/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800" dirty="0" smtClean="0">
                <a:cs typeface="2  Mitra" pitchFamily="2" charset="-78"/>
              </a:rPr>
              <a:t>برای کلیه افراد ارائه دهنده خدمت </a:t>
            </a:r>
          </a:p>
          <a:p>
            <a:r>
              <a:rPr lang="fa-IR" sz="2800" dirty="0" smtClean="0">
                <a:cs typeface="2  Mitra" pitchFamily="2" charset="-78"/>
              </a:rPr>
              <a:t>از زبانه </a:t>
            </a:r>
            <a:r>
              <a:rPr lang="fa-IR" sz="2800" b="1" dirty="0" smtClean="0">
                <a:solidFill>
                  <a:srgbClr val="FF0000"/>
                </a:solidFill>
                <a:cs typeface="2  Mitra" pitchFamily="2" charset="-78"/>
              </a:rPr>
              <a:t>ارائه خدمت </a:t>
            </a:r>
            <a:r>
              <a:rPr lang="fa-IR" sz="2800" dirty="0" smtClean="0">
                <a:cs typeface="2  Mitra" pitchFamily="2" charset="-78"/>
              </a:rPr>
              <a:t>گزینه </a:t>
            </a:r>
            <a:r>
              <a:rPr lang="fa-IR" sz="2800" dirty="0" smtClean="0">
                <a:solidFill>
                  <a:srgbClr val="FF0000"/>
                </a:solidFill>
                <a:cs typeface="2  Mitra" pitchFamily="2" charset="-78"/>
              </a:rPr>
              <a:t>«</a:t>
            </a:r>
            <a:r>
              <a:rPr lang="fa-IR" sz="2800" b="1" dirty="0" smtClean="0">
                <a:solidFill>
                  <a:srgbClr val="FF0000"/>
                </a:solidFill>
                <a:cs typeface="2  Mitra" pitchFamily="2" charset="-78"/>
              </a:rPr>
              <a:t>نیازهای درمانی دهان و دندان » </a:t>
            </a:r>
            <a:r>
              <a:rPr lang="fa-IR" sz="2800" dirty="0" smtClean="0">
                <a:cs typeface="2  Mitra" pitchFamily="2" charset="-78"/>
              </a:rPr>
              <a:t>را انتخاب می کنیم.</a:t>
            </a:r>
          </a:p>
          <a:p>
            <a:endParaRPr lang="fa-IR" dirty="0"/>
          </a:p>
        </p:txBody>
      </p:sp>
      <p:pic>
        <p:nvPicPr>
          <p:cNvPr id="3076" name="Picture 4" descr="C:\Users\HI SYSTEM\Desktop\4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140968"/>
            <a:ext cx="5112568" cy="2926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3744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HI SYSTEM\Desktop\دهان\دندانپزشکی\1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640960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604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260648"/>
            <a:ext cx="8445624" cy="6192688"/>
          </a:xfrm>
        </p:spPr>
        <p:txBody>
          <a:bodyPr>
            <a:noAutofit/>
          </a:bodyPr>
          <a:lstStyle/>
          <a:p>
            <a:pPr algn="just"/>
            <a:r>
              <a:rPr lang="fa-IR" sz="2400" dirty="0" smtClean="0">
                <a:cs typeface="2  Mitra" pitchFamily="2" charset="-78"/>
              </a:rPr>
              <a:t>از صفحه باز شده گزینه </a:t>
            </a:r>
            <a:r>
              <a:rPr lang="fa-IR" sz="2400" dirty="0" smtClean="0">
                <a:solidFill>
                  <a:srgbClr val="FF0000"/>
                </a:solidFill>
                <a:cs typeface="2  Mitra" pitchFamily="2" charset="-78"/>
              </a:rPr>
              <a:t>دائمی یا شیری </a:t>
            </a:r>
            <a:r>
              <a:rPr lang="fa-IR" sz="2400" dirty="0" smtClean="0">
                <a:cs typeface="2  Mitra" pitchFamily="2" charset="-78"/>
              </a:rPr>
              <a:t>بودن دندان توسط سامانه بر اساس سن فرد انتخاب می شود.</a:t>
            </a:r>
          </a:p>
          <a:p>
            <a:pPr algn="just"/>
            <a:r>
              <a:rPr lang="fa-IR" sz="2400" dirty="0" smtClean="0">
                <a:cs typeface="2  Mitra" pitchFamily="2" charset="-78"/>
              </a:rPr>
              <a:t>بر روی </a:t>
            </a:r>
            <a:r>
              <a:rPr lang="fa-IR" sz="2400" dirty="0" smtClean="0">
                <a:solidFill>
                  <a:srgbClr val="CC00CC"/>
                </a:solidFill>
                <a:cs typeface="2  Mitra" pitchFamily="2" charset="-78"/>
              </a:rPr>
              <a:t>ماکت دندان </a:t>
            </a:r>
            <a:r>
              <a:rPr lang="fa-IR" sz="2400" dirty="0" smtClean="0">
                <a:solidFill>
                  <a:srgbClr val="FF0000"/>
                </a:solidFill>
                <a:cs typeface="2  Mitra" pitchFamily="2" charset="-78"/>
              </a:rPr>
              <a:t>،</a:t>
            </a:r>
            <a:r>
              <a:rPr lang="fa-IR" sz="2400" dirty="0" smtClean="0">
                <a:solidFill>
                  <a:srgbClr val="009900"/>
                </a:solidFill>
                <a:cs typeface="2  Mitra" pitchFamily="2" charset="-78"/>
              </a:rPr>
              <a:t> دندان مورد نظر جهت درمان </a:t>
            </a:r>
            <a:r>
              <a:rPr lang="fa-IR" sz="2400" dirty="0" smtClean="0">
                <a:cs typeface="2  Mitra" pitchFamily="2" charset="-78"/>
              </a:rPr>
              <a:t>را انتخاب نماید.</a:t>
            </a:r>
          </a:p>
          <a:p>
            <a:pPr algn="just"/>
            <a:r>
              <a:rPr lang="fa-IR" sz="2400" dirty="0" smtClean="0">
                <a:cs typeface="2  Mitra" pitchFamily="2" charset="-78"/>
              </a:rPr>
              <a:t>در قسمت </a:t>
            </a:r>
            <a:r>
              <a:rPr lang="fa-IR" sz="2400" dirty="0" smtClean="0">
                <a:solidFill>
                  <a:srgbClr val="CC00CC"/>
                </a:solidFill>
                <a:cs typeface="2  Mitra" pitchFamily="2" charset="-78"/>
              </a:rPr>
              <a:t>نیازهای درمانی </a:t>
            </a:r>
            <a:r>
              <a:rPr lang="fa-IR" sz="2400" dirty="0" smtClean="0">
                <a:cs typeface="2  Mitra" pitchFamily="2" charset="-78"/>
              </a:rPr>
              <a:t>، با </a:t>
            </a:r>
            <a:r>
              <a:rPr lang="fa-IR" sz="2400" dirty="0">
                <a:cs typeface="2  Mitra" pitchFamily="2" charset="-78"/>
              </a:rPr>
              <a:t>توجه به </a:t>
            </a:r>
            <a:r>
              <a:rPr lang="fa-IR" sz="2400" dirty="0" smtClean="0">
                <a:cs typeface="2  Mitra" pitchFamily="2" charset="-78"/>
              </a:rPr>
              <a:t>معاینه ی </a:t>
            </a:r>
            <a:r>
              <a:rPr lang="fa-IR" sz="2400" dirty="0">
                <a:cs typeface="2  Mitra" pitchFamily="2" charset="-78"/>
              </a:rPr>
              <a:t>انجام </a:t>
            </a:r>
            <a:r>
              <a:rPr lang="fa-IR" sz="2400" dirty="0" smtClean="0">
                <a:cs typeface="2  Mitra" pitchFamily="2" charset="-78"/>
              </a:rPr>
              <a:t>شده توسط دندانپزشک  </a:t>
            </a:r>
            <a:r>
              <a:rPr lang="fa-IR" sz="2400" dirty="0">
                <a:cs typeface="2  Mitra" pitchFamily="2" charset="-78"/>
              </a:rPr>
              <a:t>، نیازهای درمانی هر دندان </a:t>
            </a:r>
            <a:r>
              <a:rPr lang="fa-IR" sz="2400" dirty="0" smtClean="0">
                <a:cs typeface="2  Mitra" pitchFamily="2" charset="-78"/>
              </a:rPr>
              <a:t>را انتخاب </a:t>
            </a:r>
            <a:r>
              <a:rPr lang="fa-IR" sz="2400" dirty="0">
                <a:cs typeface="2  Mitra" pitchFamily="2" charset="-78"/>
              </a:rPr>
              <a:t>و بر روی ثبت اطلاعات کلیک میکند.(هر دندان بصورت جداگانه)</a:t>
            </a:r>
          </a:p>
          <a:p>
            <a:pPr algn="just"/>
            <a:r>
              <a:rPr lang="fa-IR" sz="2400" dirty="0" smtClean="0">
                <a:cs typeface="2  Mitra" pitchFamily="2" charset="-78"/>
              </a:rPr>
              <a:t>در قسمت </a:t>
            </a:r>
            <a:r>
              <a:rPr lang="fa-IR" sz="2400" dirty="0" smtClean="0">
                <a:solidFill>
                  <a:srgbClr val="CC00CC"/>
                </a:solidFill>
                <a:cs typeface="2  Mitra" pitchFamily="2" charset="-78"/>
              </a:rPr>
              <a:t>دهان و دندان </a:t>
            </a:r>
            <a:r>
              <a:rPr lang="fa-IR" sz="2400" dirty="0" smtClean="0">
                <a:cs typeface="2  Mitra" pitchFamily="2" charset="-78"/>
              </a:rPr>
              <a:t>، </a:t>
            </a:r>
            <a:r>
              <a:rPr lang="fa-IR" sz="2400" dirty="0" smtClean="0">
                <a:solidFill>
                  <a:srgbClr val="009900"/>
                </a:solidFill>
                <a:cs typeface="2  Mitra" pitchFamily="2" charset="-78"/>
              </a:rPr>
              <a:t>تشخیص و اقدامی </a:t>
            </a:r>
            <a:r>
              <a:rPr lang="fa-IR" sz="2400" dirty="0" smtClean="0">
                <a:cs typeface="2  Mitra" pitchFamily="2" charset="-78"/>
              </a:rPr>
              <a:t>که باید صورت گیرد را ثبت نمائید.</a:t>
            </a:r>
          </a:p>
          <a:p>
            <a:pPr algn="just"/>
            <a:r>
              <a:rPr lang="fa-IR" sz="2400" dirty="0" smtClean="0">
                <a:cs typeface="2  Mitra" pitchFamily="2" charset="-78"/>
              </a:rPr>
              <a:t>در قسمت </a:t>
            </a:r>
            <a:r>
              <a:rPr lang="fa-IR" sz="2400" dirty="0" smtClean="0">
                <a:solidFill>
                  <a:srgbClr val="CC00CC"/>
                </a:solidFill>
                <a:cs typeface="2  Mitra" pitchFamily="2" charset="-78"/>
              </a:rPr>
              <a:t>رادیوگرافی </a:t>
            </a:r>
            <a:r>
              <a:rPr lang="fa-IR" sz="2400" dirty="0" smtClean="0">
                <a:cs typeface="2  Mitra" pitchFamily="2" charset="-78"/>
              </a:rPr>
              <a:t>اگر رادیوگرافی برای فرد درخواست شد را انتخاب نمائید.</a:t>
            </a:r>
          </a:p>
          <a:p>
            <a:pPr algn="just"/>
            <a:r>
              <a:rPr lang="fa-IR" sz="2400" dirty="0" smtClean="0">
                <a:cs typeface="2  Mitra" pitchFamily="2" charset="-78"/>
              </a:rPr>
              <a:t>در نهایت دکمه </a:t>
            </a:r>
            <a:r>
              <a:rPr lang="fa-IR" sz="2400" dirty="0" smtClean="0">
                <a:solidFill>
                  <a:srgbClr val="FF0000"/>
                </a:solidFill>
                <a:cs typeface="2  Mitra" pitchFamily="2" charset="-78"/>
              </a:rPr>
              <a:t>ثبت اطلاعات </a:t>
            </a:r>
            <a:r>
              <a:rPr lang="fa-IR" sz="2400" dirty="0" smtClean="0">
                <a:cs typeface="2  Mitra" pitchFamily="2" charset="-78"/>
              </a:rPr>
              <a:t>را می زنیم.</a:t>
            </a:r>
            <a:endParaRPr lang="fa-IR" sz="2400" dirty="0">
              <a:cs typeface="2  Mitr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60226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HI SYSTEM\Desktop\New folder\1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99" y="2708920"/>
            <a:ext cx="8244408" cy="3868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HI SYSTEM\Desktop\Picture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3312368" cy="2241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3635896" y="260648"/>
            <a:ext cx="5158608" cy="2448272"/>
          </a:xfrm>
          <a:prstGeom prst="rect">
            <a:avLst/>
          </a:prstGeom>
        </p:spPr>
        <p:txBody>
          <a:bodyPr/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400" dirty="0" smtClean="0">
                <a:cs typeface="2  Mitra" pitchFamily="2" charset="-78"/>
              </a:rPr>
              <a:t>جهت افرادی که درمان انجام می دهیم باید:</a:t>
            </a:r>
          </a:p>
          <a:p>
            <a:r>
              <a:rPr lang="fa-IR" sz="2400" dirty="0" smtClean="0">
                <a:cs typeface="2  Mitra" pitchFamily="2" charset="-78"/>
              </a:rPr>
              <a:t>از زبانه </a:t>
            </a:r>
            <a:r>
              <a:rPr lang="fa-IR" sz="2400" b="1" dirty="0" smtClean="0">
                <a:solidFill>
                  <a:srgbClr val="FF0000"/>
                </a:solidFill>
                <a:cs typeface="2  Mitra" pitchFamily="2" charset="-78"/>
              </a:rPr>
              <a:t>ارائه خدمت </a:t>
            </a:r>
            <a:r>
              <a:rPr lang="fa-IR" sz="2400" dirty="0" smtClean="0">
                <a:cs typeface="2  Mitra" pitchFamily="2" charset="-78"/>
              </a:rPr>
              <a:t>گزینه </a:t>
            </a:r>
            <a:r>
              <a:rPr lang="fa-IR" sz="2400" dirty="0" smtClean="0">
                <a:solidFill>
                  <a:srgbClr val="FF0000"/>
                </a:solidFill>
                <a:cs typeface="2  Mitra" pitchFamily="2" charset="-78"/>
              </a:rPr>
              <a:t>«</a:t>
            </a:r>
            <a:r>
              <a:rPr lang="fa-IR" sz="2400" b="1" dirty="0" smtClean="0">
                <a:solidFill>
                  <a:srgbClr val="FF0000"/>
                </a:solidFill>
                <a:cs typeface="2  Mitra" pitchFamily="2" charset="-78"/>
              </a:rPr>
              <a:t>درمان دندانپزشکی » </a:t>
            </a:r>
            <a:r>
              <a:rPr lang="fa-IR" sz="2400" dirty="0" smtClean="0">
                <a:cs typeface="2  Mitra" pitchFamily="2" charset="-78"/>
              </a:rPr>
              <a:t>را انتخاب می نمائیم.</a:t>
            </a:r>
          </a:p>
          <a:p>
            <a:endParaRPr lang="fa-IR" sz="2800" dirty="0"/>
          </a:p>
        </p:txBody>
      </p:sp>
    </p:spTree>
    <p:extLst>
      <p:ext uri="{BB962C8B-B14F-4D97-AF65-F5344CB8AC3E}">
        <p14:creationId xmlns:p14="http://schemas.microsoft.com/office/powerpoint/2010/main" val="2712645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511256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fa-IR" dirty="0">
                <a:cs typeface="2  Mitra" pitchFamily="2" charset="-78"/>
              </a:rPr>
              <a:t>در این صفحه با توجه به درمانهایی که در حال انجام </a:t>
            </a:r>
            <a:r>
              <a:rPr lang="fa-IR" dirty="0" smtClean="0">
                <a:cs typeface="2  Mitra" pitchFamily="2" charset="-78"/>
              </a:rPr>
              <a:t>است </a:t>
            </a:r>
            <a:r>
              <a:rPr lang="fa-IR" dirty="0">
                <a:cs typeface="2  Mitra" pitchFamily="2" charset="-78"/>
              </a:rPr>
              <a:t>دندان و نوع درمان انجام شده را به صورت جداگانه انتخاب و </a:t>
            </a:r>
            <a:r>
              <a:rPr lang="fa-IR" dirty="0" smtClean="0">
                <a:cs typeface="2  Mitra" pitchFamily="2" charset="-78"/>
              </a:rPr>
              <a:t>سپس روی </a:t>
            </a:r>
            <a:r>
              <a:rPr lang="fa-IR" b="1" dirty="0">
                <a:cs typeface="2  Mitra" pitchFamily="2" charset="-78"/>
              </a:rPr>
              <a:t>ثبت اطلاعات</a:t>
            </a:r>
            <a:r>
              <a:rPr lang="fa-IR" dirty="0">
                <a:cs typeface="2  Mitra" pitchFamily="2" charset="-78"/>
              </a:rPr>
              <a:t> کلیک میکنیم</a:t>
            </a:r>
            <a:r>
              <a:rPr lang="fa-IR" dirty="0" smtClean="0">
                <a:cs typeface="2  Mitra" pitchFamily="2" charset="-78"/>
              </a:rPr>
              <a:t>.</a:t>
            </a:r>
          </a:p>
          <a:p>
            <a:pPr algn="just">
              <a:buFont typeface="Wingdings" pitchFamily="2" charset="2"/>
              <a:buChar char="q"/>
            </a:pPr>
            <a:r>
              <a:rPr lang="fa-IR" dirty="0" smtClean="0">
                <a:cs typeface="2  Mitra" pitchFamily="2" charset="-78"/>
              </a:rPr>
              <a:t> نکات </a:t>
            </a:r>
            <a:r>
              <a:rPr lang="fa-IR" dirty="0">
                <a:cs typeface="2  Mitra" pitchFamily="2" charset="-78"/>
              </a:rPr>
              <a:t>قابل توجه برای ثبت اطلاعات در بخش درمان های دندانپزشکی:</a:t>
            </a:r>
          </a:p>
          <a:p>
            <a:pPr algn="just"/>
            <a:r>
              <a:rPr lang="fa-IR" dirty="0" smtClean="0">
                <a:cs typeface="2  Mitra" pitchFamily="2" charset="-78"/>
              </a:rPr>
              <a:t>در </a:t>
            </a:r>
            <a:r>
              <a:rPr lang="fa-IR" dirty="0">
                <a:cs typeface="2  Mitra" pitchFamily="2" charset="-78"/>
              </a:rPr>
              <a:t>این برنامه، </a:t>
            </a:r>
            <a:r>
              <a:rPr lang="fa-IR" b="1" dirty="0">
                <a:cs typeface="2  Mitra" pitchFamily="2" charset="-78"/>
              </a:rPr>
              <a:t>دندانی که کشیده می شود </a:t>
            </a:r>
            <a:r>
              <a:rPr lang="fa-IR" dirty="0">
                <a:cs typeface="2  Mitra" pitchFamily="2" charset="-78"/>
              </a:rPr>
              <a:t>مجدد می توان روی آن دندان خدمات دیگر را نیز علامت زد و </a:t>
            </a:r>
            <a:r>
              <a:rPr lang="fa-IR" dirty="0" smtClean="0">
                <a:cs typeface="2  Mitra" pitchFamily="2" charset="-78"/>
              </a:rPr>
              <a:t>ثبت کرد </a:t>
            </a:r>
            <a:r>
              <a:rPr lang="fa-IR" dirty="0">
                <a:cs typeface="2  Mitra" pitchFamily="2" charset="-78"/>
              </a:rPr>
              <a:t>که </a:t>
            </a:r>
            <a:r>
              <a:rPr lang="fa-IR" b="1" dirty="0">
                <a:solidFill>
                  <a:srgbClr val="FF0000"/>
                </a:solidFill>
                <a:cs typeface="2  Mitra" pitchFamily="2" charset="-78"/>
              </a:rPr>
              <a:t>نبایستی</a:t>
            </a:r>
            <a:r>
              <a:rPr lang="fa-IR" dirty="0">
                <a:cs typeface="2  Mitra" pitchFamily="2" charset="-78"/>
              </a:rPr>
              <a:t> این طور باشد.</a:t>
            </a:r>
          </a:p>
        </p:txBody>
      </p:sp>
    </p:spTree>
    <p:extLst>
      <p:ext uri="{BB962C8B-B14F-4D97-AF65-F5344CB8AC3E}">
        <p14:creationId xmlns:p14="http://schemas.microsoft.com/office/powerpoint/2010/main" val="3094619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I SYSTEM\Desktop\New folder (2)\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75" y="1052736"/>
            <a:ext cx="7840663" cy="5544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fa-IR" b="1" dirty="0" smtClean="0">
                <a:solidFill>
                  <a:srgbClr val="FF0000"/>
                </a:solidFill>
                <a:cs typeface="2  Mitra" pitchFamily="2" charset="-78"/>
              </a:rPr>
              <a:t>شرح وظایف دندانپزشک</a:t>
            </a:r>
            <a:endParaRPr lang="fa-IR" b="1" dirty="0">
              <a:solidFill>
                <a:srgbClr val="FF0000"/>
              </a:solidFill>
              <a:cs typeface="2  Mitr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863919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a-IR" dirty="0"/>
          </a:p>
        </p:txBody>
      </p:sp>
      <p:pic>
        <p:nvPicPr>
          <p:cNvPr id="9221" name="Picture 5" descr="C:\Users\HI SYSTEM\Desktop\New folder\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8568952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6569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HI SYSTEM\Desktop\1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8680"/>
            <a:ext cx="8352928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612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HI SYSTEM\Desktop\Picture4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0689"/>
            <a:ext cx="2552381" cy="2304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915816" y="332656"/>
            <a:ext cx="597929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a-IR" sz="2000" b="1" dirty="0">
                <a:solidFill>
                  <a:srgbClr val="CC00CC"/>
                </a:solidFill>
                <a:cs typeface="2  Mitra" pitchFamily="2" charset="-78"/>
              </a:rPr>
              <a:t>فهرست نیازهای </a:t>
            </a:r>
            <a:r>
              <a:rPr lang="fa-IR" sz="2000" b="1" dirty="0" smtClean="0">
                <a:solidFill>
                  <a:srgbClr val="CC00CC"/>
                </a:solidFill>
                <a:cs typeface="2  Mitra" pitchFamily="2" charset="-78"/>
              </a:rPr>
              <a:t>درمانی دهان و دندان</a:t>
            </a:r>
            <a:endParaRPr lang="fa-IR" sz="2000" b="1" dirty="0">
              <a:solidFill>
                <a:srgbClr val="CC00CC"/>
              </a:solidFill>
              <a:cs typeface="2  Mitra" pitchFamily="2" charset="-78"/>
            </a:endParaRPr>
          </a:p>
          <a:p>
            <a:pPr algn="just"/>
            <a:r>
              <a:rPr lang="fa-IR" sz="2000" dirty="0">
                <a:cs typeface="2  Mitra" pitchFamily="2" charset="-78"/>
              </a:rPr>
              <a:t>از زبانه ارائه خدمت– </a:t>
            </a:r>
            <a:r>
              <a:rPr lang="fa-IR" sz="2000" b="1" dirty="0">
                <a:solidFill>
                  <a:srgbClr val="FF0000"/>
                </a:solidFill>
                <a:cs typeface="2  Mitra" pitchFamily="2" charset="-78"/>
              </a:rPr>
              <a:t>فهرست نیازهای درمانی دهان و دندان</a:t>
            </a:r>
            <a:r>
              <a:rPr lang="fa-IR" sz="2000" dirty="0">
                <a:solidFill>
                  <a:srgbClr val="FF0000"/>
                </a:solidFill>
                <a:cs typeface="2  Mitra" pitchFamily="2" charset="-78"/>
              </a:rPr>
              <a:t> </a:t>
            </a:r>
            <a:r>
              <a:rPr lang="fa-IR" sz="2000" dirty="0">
                <a:cs typeface="2  Mitra" pitchFamily="2" charset="-78"/>
              </a:rPr>
              <a:t>را انتخاب می کنیم </a:t>
            </a:r>
            <a:r>
              <a:rPr lang="fa-IR" sz="2000" b="1" dirty="0">
                <a:cs typeface="2  Mitra" pitchFamily="2" charset="-78"/>
              </a:rPr>
              <a:t>.</a:t>
            </a:r>
          </a:p>
          <a:p>
            <a:pPr algn="just"/>
            <a:r>
              <a:rPr lang="fa-IR" sz="2000" dirty="0" smtClean="0">
                <a:cs typeface="2  Mitra" pitchFamily="2" charset="-78"/>
              </a:rPr>
              <a:t>در </a:t>
            </a:r>
            <a:r>
              <a:rPr lang="fa-IR" sz="2000" dirty="0">
                <a:cs typeface="2  Mitra" pitchFamily="2" charset="-78"/>
              </a:rPr>
              <a:t>این قسمت فهرست نیازهای درمانی انجام شده که در </a:t>
            </a:r>
            <a:r>
              <a:rPr lang="fa-IR" sz="2000" dirty="0" smtClean="0">
                <a:cs typeface="2  Mitra" pitchFamily="2" charset="-78"/>
              </a:rPr>
              <a:t>مراحل </a:t>
            </a:r>
            <a:r>
              <a:rPr lang="fa-IR" sz="2000" dirty="0">
                <a:cs typeface="2  Mitra" pitchFamily="2" charset="-78"/>
              </a:rPr>
              <a:t>قبل ثبت کردیم، قابل </a:t>
            </a:r>
            <a:r>
              <a:rPr lang="fa-IR" sz="2000" dirty="0" smtClean="0">
                <a:cs typeface="2  Mitra" pitchFamily="2" charset="-78"/>
              </a:rPr>
              <a:t>گزارش گیری میباشد.</a:t>
            </a:r>
            <a:endParaRPr lang="fa-IR" sz="2000" dirty="0">
              <a:cs typeface="2  Mitra" pitchFamily="2" charset="-78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174" y="4709100"/>
            <a:ext cx="8424936" cy="1960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 descr="C:\Users\HI SYSTEM\Desktop\New folder\19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173" y="3001732"/>
            <a:ext cx="8398091" cy="1707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5157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43808" y="167335"/>
            <a:ext cx="60631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a-IR" sz="2000" b="1" dirty="0">
                <a:solidFill>
                  <a:srgbClr val="CC00CC"/>
                </a:solidFill>
                <a:cs typeface="2  Mitra" pitchFamily="2" charset="-78"/>
              </a:rPr>
              <a:t>فهرست </a:t>
            </a:r>
            <a:r>
              <a:rPr lang="fa-IR" sz="2000" b="1" dirty="0" smtClean="0">
                <a:solidFill>
                  <a:srgbClr val="CC00CC"/>
                </a:solidFill>
                <a:cs typeface="2  Mitra" pitchFamily="2" charset="-78"/>
              </a:rPr>
              <a:t>درمان های انجام شده</a:t>
            </a:r>
            <a:endParaRPr lang="fa-IR" sz="2000" b="1" dirty="0">
              <a:solidFill>
                <a:srgbClr val="CC00CC"/>
              </a:solidFill>
              <a:cs typeface="2  Mitra" pitchFamily="2" charset="-78"/>
            </a:endParaRPr>
          </a:p>
          <a:p>
            <a:pPr algn="just"/>
            <a:r>
              <a:rPr lang="fa-IR" sz="2000" dirty="0">
                <a:cs typeface="2  Mitra" pitchFamily="2" charset="-78"/>
              </a:rPr>
              <a:t>از زبانه ارائه خدمت– </a:t>
            </a:r>
            <a:r>
              <a:rPr lang="fa-IR" sz="2000" b="1" dirty="0">
                <a:solidFill>
                  <a:srgbClr val="FF0000"/>
                </a:solidFill>
                <a:cs typeface="2  Mitra" pitchFamily="2" charset="-78"/>
              </a:rPr>
              <a:t>فهرست </a:t>
            </a:r>
            <a:r>
              <a:rPr lang="fa-IR" sz="2000" b="1" dirty="0" smtClean="0">
                <a:solidFill>
                  <a:srgbClr val="FF0000"/>
                </a:solidFill>
                <a:cs typeface="2  Mitra" pitchFamily="2" charset="-78"/>
              </a:rPr>
              <a:t>درمانی های انجام شده </a:t>
            </a:r>
            <a:r>
              <a:rPr lang="fa-IR" sz="2000" dirty="0" smtClean="0">
                <a:cs typeface="2  Mitra" pitchFamily="2" charset="-78"/>
              </a:rPr>
              <a:t>را </a:t>
            </a:r>
            <a:r>
              <a:rPr lang="fa-IR" sz="2000" dirty="0">
                <a:cs typeface="2  Mitra" pitchFamily="2" charset="-78"/>
              </a:rPr>
              <a:t>انتخاب می کنیم </a:t>
            </a:r>
            <a:r>
              <a:rPr lang="fa-IR" sz="2000" b="1" dirty="0">
                <a:cs typeface="2  Mitra" pitchFamily="2" charset="-78"/>
              </a:rPr>
              <a:t>.</a:t>
            </a:r>
          </a:p>
          <a:p>
            <a:pPr algn="just"/>
            <a:r>
              <a:rPr lang="fa-IR" sz="2000" dirty="0" smtClean="0">
                <a:cs typeface="2  Mitra" pitchFamily="2" charset="-78"/>
              </a:rPr>
              <a:t>در </a:t>
            </a:r>
            <a:r>
              <a:rPr lang="fa-IR" sz="2000" dirty="0">
                <a:cs typeface="2  Mitra" pitchFamily="2" charset="-78"/>
              </a:rPr>
              <a:t>این قسمت </a:t>
            </a:r>
            <a:r>
              <a:rPr lang="fa-IR" sz="2000" dirty="0" smtClean="0">
                <a:cs typeface="2  Mitra" pitchFamily="2" charset="-78"/>
              </a:rPr>
              <a:t>گزارش </a:t>
            </a:r>
            <a:r>
              <a:rPr lang="fa-IR" sz="2000" dirty="0">
                <a:cs typeface="2  Mitra" pitchFamily="2" charset="-78"/>
              </a:rPr>
              <a:t>درمانهای انجام شده به همراه جزئیات درمان قابل </a:t>
            </a:r>
            <a:r>
              <a:rPr lang="fa-IR" sz="2000" dirty="0" smtClean="0">
                <a:cs typeface="2  Mitra" pitchFamily="2" charset="-78"/>
              </a:rPr>
              <a:t>نمایش و  </a:t>
            </a:r>
            <a:r>
              <a:rPr lang="fa-IR" sz="2000" dirty="0">
                <a:cs typeface="2  Mitra" pitchFamily="2" charset="-78"/>
              </a:rPr>
              <a:t>قابل گزارش گیری میباشد.</a:t>
            </a:r>
          </a:p>
        </p:txBody>
      </p:sp>
      <p:pic>
        <p:nvPicPr>
          <p:cNvPr id="7171" name="Picture 3" descr="C:\Users\HI SYSTEM\Desktop\Picture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41" y="188640"/>
            <a:ext cx="2372251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HI SYSTEM\Desktop\2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159" y="4437112"/>
            <a:ext cx="8568951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HI SYSTEM\Desktop\New folder\18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000" y="2708920"/>
            <a:ext cx="8424936" cy="1712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3561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694908" y="314819"/>
            <a:ext cx="8229600" cy="280831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70000"/>
              </a:lnSpc>
            </a:pPr>
            <a:r>
              <a:rPr lang="fa-IR" sz="2000" b="1" dirty="0" smtClean="0">
                <a:solidFill>
                  <a:srgbClr val="CC00CC"/>
                </a:solidFill>
                <a:cs typeface="2  Mitra" pitchFamily="2" charset="-78"/>
              </a:rPr>
              <a:t>گزارش مراقبت ها</a:t>
            </a:r>
          </a:p>
          <a:p>
            <a:pPr algn="just">
              <a:lnSpc>
                <a:spcPct val="170000"/>
              </a:lnSpc>
            </a:pPr>
            <a:r>
              <a:rPr lang="fa-IR" sz="2000" b="1" dirty="0" smtClean="0">
                <a:cs typeface="2  Mitra" pitchFamily="2" charset="-78"/>
              </a:rPr>
              <a:t>از زبانه گزارش ها – </a:t>
            </a:r>
            <a:r>
              <a:rPr lang="fa-IR" sz="2000" b="1" dirty="0" smtClean="0">
                <a:solidFill>
                  <a:srgbClr val="008000"/>
                </a:solidFill>
                <a:cs typeface="2  Mitra" pitchFamily="2" charset="-78"/>
              </a:rPr>
              <a:t>گزارش مراقبت ها </a:t>
            </a:r>
            <a:r>
              <a:rPr lang="fa-IR" sz="2000" b="1" dirty="0" smtClean="0">
                <a:cs typeface="2  Mitra" pitchFamily="2" charset="-78"/>
              </a:rPr>
              <a:t>– </a:t>
            </a:r>
            <a:r>
              <a:rPr lang="fa-IR" sz="2000" b="1" dirty="0" smtClean="0">
                <a:solidFill>
                  <a:srgbClr val="FF0000"/>
                </a:solidFill>
                <a:cs typeface="2  Mitra" pitchFamily="2" charset="-78"/>
              </a:rPr>
              <a:t>گزارش مراقبت های انجام شده</a:t>
            </a:r>
            <a:r>
              <a:rPr lang="fa-IR" sz="2000" b="1" dirty="0" smtClean="0">
                <a:cs typeface="2  Mitra" pitchFamily="2" charset="-78"/>
              </a:rPr>
              <a:t> را انتخاب می کنیم. بازه ی زمانی را وارد می کنیم که تعداد مراقبت انجام شده برای چه تعداد خدمت گیرنده مشخص می شود.</a:t>
            </a:r>
            <a:endParaRPr lang="fa-IR" sz="2000" dirty="0" smtClean="0">
              <a:cs typeface="2  Mitra" pitchFamily="2" charset="-78"/>
            </a:endParaRPr>
          </a:p>
        </p:txBody>
      </p:sp>
      <p:pic>
        <p:nvPicPr>
          <p:cNvPr id="9218" name="Picture 2" descr="C:\Users\HI SYSTEM\Desktop\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6" y="3429000"/>
            <a:ext cx="8892480" cy="3029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0483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2830" y="2492896"/>
            <a:ext cx="8373616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647175" y="260648"/>
            <a:ext cx="8064896" cy="1911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70000"/>
              </a:lnSpc>
            </a:pPr>
            <a:r>
              <a:rPr lang="fa-IR" sz="2400" b="1" dirty="0" smtClean="0">
                <a:cs typeface="2  Mitra" pitchFamily="2" charset="-78"/>
              </a:rPr>
              <a:t>( در این قسمت هر </a:t>
            </a:r>
            <a:r>
              <a:rPr lang="fa-IR" sz="2400" b="1" dirty="0">
                <a:cs typeface="2  Mitra" pitchFamily="2" charset="-78"/>
              </a:rPr>
              <a:t>فرد گزارش مراقبت انجام شده خود را  شامل: </a:t>
            </a:r>
            <a:r>
              <a:rPr lang="fa-IR" sz="2400" b="1" dirty="0">
                <a:solidFill>
                  <a:srgbClr val="FF0000"/>
                </a:solidFill>
                <a:cs typeface="2  Mitra" pitchFamily="2" charset="-78"/>
              </a:rPr>
              <a:t>ویزیت - درمان دندانپزشکی –نیازهای درمانی </a:t>
            </a:r>
            <a:r>
              <a:rPr lang="fa-IR" sz="2400" b="1" dirty="0">
                <a:cs typeface="2  Mitra" pitchFamily="2" charset="-78"/>
              </a:rPr>
              <a:t>را می تواند مشاهده نماید.)</a:t>
            </a:r>
          </a:p>
        </p:txBody>
      </p:sp>
    </p:spTree>
    <p:extLst>
      <p:ext uri="{BB962C8B-B14F-4D97-AF65-F5344CB8AC3E}">
        <p14:creationId xmlns:p14="http://schemas.microsoft.com/office/powerpoint/2010/main" val="35136667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94908" y="314819"/>
            <a:ext cx="8229600" cy="280831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70000"/>
              </a:lnSpc>
            </a:pPr>
            <a:r>
              <a:rPr lang="fa-IR" sz="2600" b="1" dirty="0" smtClean="0">
                <a:cs typeface="2  Mitra" pitchFamily="2" charset="-78"/>
              </a:rPr>
              <a:t>از زبانه گزارش ها –</a:t>
            </a:r>
            <a:r>
              <a:rPr lang="fa-IR" sz="2600" b="1" dirty="0" smtClean="0">
                <a:solidFill>
                  <a:srgbClr val="FF0000"/>
                </a:solidFill>
                <a:cs typeface="2  Mitra" pitchFamily="2" charset="-78"/>
              </a:rPr>
              <a:t>گزارش ویزیت ها </a:t>
            </a:r>
            <a:r>
              <a:rPr lang="fa-IR" sz="2600" b="1" dirty="0" smtClean="0">
                <a:cs typeface="2  Mitra" pitchFamily="2" charset="-78"/>
              </a:rPr>
              <a:t>را انتخاب می کنیم. بازه ی زمانی را وارد می کنیم که تعداد ویزیت انجام شده برای چه تعداد خدمت گیرنده مشخص می شود.</a:t>
            </a:r>
            <a:endParaRPr lang="fa-IR" sz="2600" dirty="0" smtClean="0">
              <a:cs typeface="2  Mitra" pitchFamily="2" charset="-78"/>
            </a:endParaRPr>
          </a:p>
        </p:txBody>
      </p:sp>
      <p:pic>
        <p:nvPicPr>
          <p:cNvPr id="5" name="Picture 3" descr="C:\Users\HI SYSTEM\Desktop\19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144918"/>
            <a:ext cx="6912768" cy="3190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341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C:\Users\HI SYSTEM\Desktop\New folder\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429000"/>
            <a:ext cx="741682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2"/>
          <p:cNvSpPr txBox="1">
            <a:spLocks/>
          </p:cNvSpPr>
          <p:nvPr/>
        </p:nvSpPr>
        <p:spPr>
          <a:xfrm>
            <a:off x="694908" y="314819"/>
            <a:ext cx="8229600" cy="2394101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70000"/>
              </a:lnSpc>
            </a:pPr>
            <a:r>
              <a:rPr lang="fa-IR" sz="2800" b="1" dirty="0" smtClean="0">
                <a:solidFill>
                  <a:srgbClr val="CC00CC"/>
                </a:solidFill>
                <a:cs typeface="2  Mitra" pitchFamily="2" charset="-78"/>
              </a:rPr>
              <a:t>گزارش مراقبت ها</a:t>
            </a:r>
          </a:p>
          <a:p>
            <a:pPr algn="just">
              <a:lnSpc>
                <a:spcPct val="170000"/>
              </a:lnSpc>
            </a:pPr>
            <a:r>
              <a:rPr lang="fa-IR" sz="2800" b="1" dirty="0" smtClean="0">
                <a:cs typeface="2  Mitra" pitchFamily="2" charset="-78"/>
              </a:rPr>
              <a:t>بازه ی زمانی  و سن را وارد می کنیم که تعداد ویزیت انجام شده به تفکیک مشخص می شود.</a:t>
            </a:r>
            <a:endParaRPr lang="fa-IR" sz="2800" dirty="0" smtClean="0">
              <a:cs typeface="2  Mitr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067179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:\145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1916832"/>
            <a:ext cx="8184567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683568" y="332656"/>
            <a:ext cx="82115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a-IR" sz="2400" b="1" dirty="0" smtClean="0">
                <a:cs typeface="2  Mitra" pitchFamily="2" charset="-78"/>
              </a:rPr>
              <a:t>در </a:t>
            </a:r>
            <a:r>
              <a:rPr lang="fa-IR" sz="2400" b="1" dirty="0">
                <a:cs typeface="2  Mitra" pitchFamily="2" charset="-78"/>
              </a:rPr>
              <a:t>این منو دندانپزشک </a:t>
            </a:r>
            <a:r>
              <a:rPr lang="fa-IR" sz="2400" b="1" dirty="0" smtClean="0">
                <a:cs typeface="2  Mitra" pitchFamily="2" charset="-78"/>
              </a:rPr>
              <a:t>می تواند </a:t>
            </a:r>
            <a:r>
              <a:rPr lang="fa-IR" sz="2400" b="1" dirty="0">
                <a:cs typeface="2  Mitra" pitchFamily="2" charset="-78"/>
              </a:rPr>
              <a:t>تمامی </a:t>
            </a:r>
            <a:r>
              <a:rPr lang="fa-IR" sz="2400" b="1" dirty="0" smtClean="0">
                <a:cs typeface="2  Mitra" pitchFamily="2" charset="-78"/>
              </a:rPr>
              <a:t>ویزیتهای خود  یا ویزیتهای مرکز تحت پوشش خود را مشاهده نمایید.</a:t>
            </a:r>
            <a:endParaRPr lang="fa-IR" sz="2400" b="1" dirty="0">
              <a:cs typeface="2  Mitr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40444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9552" y="332656"/>
            <a:ext cx="835555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a-IR" sz="2800" b="1" dirty="0" smtClean="0">
                <a:solidFill>
                  <a:srgbClr val="7030A0"/>
                </a:solidFill>
                <a:cs typeface="2  Mitra" pitchFamily="2" charset="-78"/>
              </a:rPr>
              <a:t>داروها:</a:t>
            </a:r>
          </a:p>
          <a:p>
            <a:pPr algn="just"/>
            <a:r>
              <a:rPr lang="fa-IR" sz="2800" dirty="0" smtClean="0">
                <a:cs typeface="2  Mitra" pitchFamily="2" charset="-78"/>
              </a:rPr>
              <a:t>از </a:t>
            </a:r>
            <a:r>
              <a:rPr lang="fa-IR" sz="2800" dirty="0">
                <a:cs typeface="2  Mitra" pitchFamily="2" charset="-78"/>
              </a:rPr>
              <a:t>زبانه </a:t>
            </a:r>
            <a:r>
              <a:rPr lang="fa-IR" sz="2800" dirty="0" smtClean="0">
                <a:cs typeface="2  Mitra" pitchFamily="2" charset="-78"/>
              </a:rPr>
              <a:t>گزارش ها – </a:t>
            </a:r>
            <a:r>
              <a:rPr lang="fa-IR" sz="2800" b="1" dirty="0" smtClean="0">
                <a:solidFill>
                  <a:srgbClr val="FF0000"/>
                </a:solidFill>
                <a:cs typeface="2  Mitra" pitchFamily="2" charset="-78"/>
              </a:rPr>
              <a:t>گزارش داروها- </a:t>
            </a:r>
            <a:r>
              <a:rPr lang="fa-IR" sz="2800" dirty="0" smtClean="0">
                <a:solidFill>
                  <a:srgbClr val="00B050"/>
                </a:solidFill>
                <a:cs typeface="2  Mitra" pitchFamily="2" charset="-78"/>
              </a:rPr>
              <a:t>داروهای پزشک  </a:t>
            </a:r>
            <a:r>
              <a:rPr lang="fa-IR" sz="2800" dirty="0">
                <a:cs typeface="2  Mitra" pitchFamily="2" charset="-78"/>
              </a:rPr>
              <a:t>را انتخاب می کنیم </a:t>
            </a:r>
            <a:r>
              <a:rPr lang="fa-IR" sz="2800" b="1" dirty="0">
                <a:cs typeface="2  Mitra" pitchFamily="2" charset="-78"/>
              </a:rPr>
              <a:t>.</a:t>
            </a:r>
          </a:p>
          <a:p>
            <a:pPr algn="just"/>
            <a:r>
              <a:rPr lang="fa-IR" sz="2800" dirty="0">
                <a:cs typeface="2  Mitra" pitchFamily="2" charset="-78"/>
              </a:rPr>
              <a:t>در این منو دندانپزشک میتواند تمامی داروهای تجویزی مربوط به مرکز </a:t>
            </a:r>
            <a:r>
              <a:rPr lang="fa-IR" sz="2800" dirty="0" smtClean="0">
                <a:cs typeface="2  Mitra" pitchFamily="2" charset="-78"/>
              </a:rPr>
              <a:t>ارائه ی </a:t>
            </a:r>
            <a:r>
              <a:rPr lang="fa-IR" sz="2800" dirty="0">
                <a:cs typeface="2  Mitra" pitchFamily="2" charset="-78"/>
              </a:rPr>
              <a:t>خدمت را ببینید. همچنین میتواند با انتخاب فیلتر شبکه، داروهای تجویزی پایگاهها و </a:t>
            </a:r>
            <a:r>
              <a:rPr lang="fa-IR" sz="2800" dirty="0" smtClean="0">
                <a:cs typeface="2  Mitra" pitchFamily="2" charset="-78"/>
              </a:rPr>
              <a:t>خانه بهداشتهای </a:t>
            </a:r>
            <a:r>
              <a:rPr lang="fa-IR" sz="2800" dirty="0">
                <a:cs typeface="2  Mitra" pitchFamily="2" charset="-78"/>
              </a:rPr>
              <a:t>زیرمجموعه را مشاهده </a:t>
            </a:r>
            <a:r>
              <a:rPr lang="fa-IR" sz="2800" dirty="0" smtClean="0">
                <a:cs typeface="2  Mitra" pitchFamily="2" charset="-78"/>
              </a:rPr>
              <a:t>نماید.</a:t>
            </a:r>
            <a:endParaRPr lang="fa-IR" sz="2800" dirty="0">
              <a:cs typeface="2  Mitra" pitchFamily="2" charset="-78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149080"/>
            <a:ext cx="6984776" cy="2178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0833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I SYSTEM\Desktop\New folder (2)\2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194" y="1758301"/>
            <a:ext cx="7846338" cy="214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88032" y="188640"/>
            <a:ext cx="8316416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fa-IR" b="1" dirty="0" smtClean="0">
                <a:solidFill>
                  <a:srgbClr val="CC00CC"/>
                </a:solidFill>
                <a:cs typeface="2  Mitra" pitchFamily="2" charset="-78"/>
              </a:rPr>
              <a:t>جهت ثبت بیماران</a:t>
            </a: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fa-IR" b="1" dirty="0" smtClean="0">
                <a:cs typeface="2  Mitra" pitchFamily="2" charset="-78"/>
              </a:rPr>
              <a:t>از زبانه ثبت نام و سرشماری-</a:t>
            </a:r>
            <a:r>
              <a:rPr lang="fa-IR" b="1" dirty="0" smtClean="0">
                <a:solidFill>
                  <a:srgbClr val="FF0000"/>
                </a:solidFill>
                <a:cs typeface="2  Mitra" pitchFamily="2" charset="-78"/>
              </a:rPr>
              <a:t> فهرست خدمت گیرندگان </a:t>
            </a:r>
            <a:r>
              <a:rPr lang="fa-IR" b="1" dirty="0" smtClean="0">
                <a:cs typeface="2  Mitra" pitchFamily="2" charset="-78"/>
              </a:rPr>
              <a:t>–کد ملی فرد را وارد می نمائیم</a:t>
            </a:r>
            <a:r>
              <a:rPr lang="fa-IR" b="1" dirty="0" smtClean="0">
                <a:cs typeface="2  Mitra" pitchFamily="2" charset="-78"/>
              </a:rPr>
              <a:t>.</a:t>
            </a:r>
            <a:endParaRPr lang="fa-IR" b="1" dirty="0">
              <a:cs typeface="2  Mitra" pitchFamily="2" charset="-78"/>
            </a:endParaRPr>
          </a:p>
        </p:txBody>
      </p:sp>
      <p:pic>
        <p:nvPicPr>
          <p:cNvPr id="5" name="Picture 2" descr="C:\Users\HI SYSTEM\Desktop\New folder (2)\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77072"/>
            <a:ext cx="7848872" cy="216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06734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04834"/>
            <a:ext cx="8676455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49288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23928" y="391594"/>
            <a:ext cx="482716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a-IR" sz="2000" b="1" dirty="0" smtClean="0">
                <a:solidFill>
                  <a:srgbClr val="7030A0"/>
                </a:solidFill>
                <a:cs typeface="2  Mitra" pitchFamily="2" charset="-78"/>
              </a:rPr>
              <a:t>پرونده الکترونیکی:</a:t>
            </a:r>
          </a:p>
          <a:p>
            <a:pPr algn="just"/>
            <a:r>
              <a:rPr lang="fa-IR" sz="2000" dirty="0" smtClean="0">
                <a:cs typeface="2  Mitra" pitchFamily="2" charset="-78"/>
              </a:rPr>
              <a:t>از </a:t>
            </a:r>
            <a:r>
              <a:rPr lang="fa-IR" sz="2000" dirty="0">
                <a:cs typeface="2  Mitra" pitchFamily="2" charset="-78"/>
              </a:rPr>
              <a:t>زبانه </a:t>
            </a:r>
            <a:r>
              <a:rPr lang="fa-IR" sz="2000" dirty="0" smtClean="0">
                <a:cs typeface="2  Mitra" pitchFamily="2" charset="-78"/>
              </a:rPr>
              <a:t>گزارش ها – </a:t>
            </a:r>
            <a:r>
              <a:rPr lang="fa-IR" sz="2000" b="1" dirty="0" smtClean="0">
                <a:solidFill>
                  <a:srgbClr val="FF0000"/>
                </a:solidFill>
                <a:cs typeface="2  Mitra" pitchFamily="2" charset="-78"/>
              </a:rPr>
              <a:t>خلاصه پرونده  الکترونیکی </a:t>
            </a:r>
            <a:r>
              <a:rPr lang="fa-IR" sz="2000" dirty="0" smtClean="0">
                <a:cs typeface="2  Mitra" pitchFamily="2" charset="-78"/>
              </a:rPr>
              <a:t>را </a:t>
            </a:r>
            <a:r>
              <a:rPr lang="fa-IR" sz="2000" dirty="0">
                <a:cs typeface="2  Mitra" pitchFamily="2" charset="-78"/>
              </a:rPr>
              <a:t>انتخاب می کنیم </a:t>
            </a:r>
            <a:r>
              <a:rPr lang="fa-IR" sz="2000" b="1" dirty="0">
                <a:cs typeface="2  Mitra" pitchFamily="2" charset="-78"/>
              </a:rPr>
              <a:t>.</a:t>
            </a:r>
          </a:p>
          <a:p>
            <a:pPr algn="just"/>
            <a:r>
              <a:rPr lang="fa-IR" sz="2000" dirty="0">
                <a:cs typeface="2  Mitra" pitchFamily="2" charset="-78"/>
              </a:rPr>
              <a:t>در این قسمت </a:t>
            </a:r>
            <a:r>
              <a:rPr lang="fa-IR" sz="2000" dirty="0" smtClean="0">
                <a:cs typeface="2  Mitra" pitchFamily="2" charset="-78"/>
              </a:rPr>
              <a:t>خلاصه ی سوابق: ویزیت ،اقدام ، داروها </a:t>
            </a:r>
            <a:r>
              <a:rPr lang="fa-IR" sz="2000" dirty="0">
                <a:cs typeface="2  Mitra" pitchFamily="2" charset="-78"/>
              </a:rPr>
              <a:t>و </a:t>
            </a:r>
            <a:r>
              <a:rPr lang="fa-IR" sz="2000" dirty="0" smtClean="0">
                <a:cs typeface="2  Mitra" pitchFamily="2" charset="-78"/>
              </a:rPr>
              <a:t>... و فهرست درمان های دهان و دندان </a:t>
            </a:r>
            <a:r>
              <a:rPr lang="fa-IR" sz="2000" dirty="0">
                <a:cs typeface="2  Mitra" pitchFamily="2" charset="-78"/>
              </a:rPr>
              <a:t>نمایش داده شده است. در </a:t>
            </a:r>
            <a:r>
              <a:rPr lang="fa-IR" sz="2000" dirty="0" smtClean="0">
                <a:cs typeface="2  Mitra" pitchFamily="2" charset="-78"/>
              </a:rPr>
              <a:t>بخش سابقه ها </a:t>
            </a:r>
            <a:r>
              <a:rPr lang="fa-IR" sz="2000" dirty="0">
                <a:cs typeface="2  Mitra" pitchFamily="2" charset="-78"/>
              </a:rPr>
              <a:t>تمامی تجویزها و مراقبتها و خدمات و همچنین فهرستی از درمانهای دهان و دندان انجام شده، برای </a:t>
            </a:r>
            <a:r>
              <a:rPr lang="fa-IR" sz="2000" dirty="0" smtClean="0">
                <a:cs typeface="2  Mitra" pitchFamily="2" charset="-78"/>
              </a:rPr>
              <a:t>خدمت گیرنده</a:t>
            </a:r>
            <a:r>
              <a:rPr lang="fa-IR" sz="2000" dirty="0">
                <a:cs typeface="2  Mitra" pitchFamily="2" charset="-78"/>
              </a:rPr>
              <a:t> </a:t>
            </a:r>
            <a:r>
              <a:rPr lang="fa-IR" sz="2000" dirty="0" smtClean="0">
                <a:cs typeface="2  Mitra" pitchFamily="2" charset="-78"/>
              </a:rPr>
              <a:t>نمایش </a:t>
            </a:r>
            <a:r>
              <a:rPr lang="fa-IR" sz="2000" dirty="0">
                <a:cs typeface="2  Mitra" pitchFamily="2" charset="-78"/>
              </a:rPr>
              <a:t>داده </a:t>
            </a:r>
            <a:r>
              <a:rPr lang="fa-IR" sz="2000" dirty="0" smtClean="0">
                <a:cs typeface="2  Mitra" pitchFamily="2" charset="-78"/>
              </a:rPr>
              <a:t>می</a:t>
            </a:r>
            <a:r>
              <a:rPr lang="fa-IR" sz="3200" dirty="0" smtClean="0">
                <a:cs typeface="2  Mitra" pitchFamily="2" charset="-78"/>
              </a:rPr>
              <a:t> </a:t>
            </a:r>
            <a:r>
              <a:rPr lang="fa-IR" sz="2000" dirty="0" smtClean="0">
                <a:cs typeface="2  Mitra" pitchFamily="2" charset="-78"/>
              </a:rPr>
              <a:t>شود.</a:t>
            </a:r>
            <a:endParaRPr lang="fa-IR" sz="2000" dirty="0">
              <a:cs typeface="2  Mitra" pitchFamily="2" charset="-78"/>
            </a:endParaRPr>
          </a:p>
        </p:txBody>
      </p:sp>
      <p:pic>
        <p:nvPicPr>
          <p:cNvPr id="6" name="Picture 2" descr="C:\Users\HI SYSTEM\Desktop\photo_٢٠١٨-٠٤-٢١_٢٠-٢١-١٨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05064"/>
            <a:ext cx="4608512" cy="2581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 rot="19528872">
            <a:off x="-599119" y="1097559"/>
            <a:ext cx="525658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a-IR" sz="54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cs typeface="B Titr" panose="00000700000000000000" pitchFamily="2" charset="-78"/>
              </a:rPr>
              <a:t>موفق و مؤید باشید</a:t>
            </a:r>
            <a:endParaRPr lang="en-US" sz="54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4799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95536" y="2492896"/>
            <a:ext cx="8229600" cy="396044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fa-IR" dirty="0" smtClean="0">
                <a:cs typeface="2  Mitra" pitchFamily="2" charset="-78"/>
              </a:rPr>
              <a:t>از زبانه </a:t>
            </a:r>
            <a:r>
              <a:rPr lang="fa-IR" b="1" dirty="0" smtClean="0">
                <a:solidFill>
                  <a:srgbClr val="FF0000"/>
                </a:solidFill>
                <a:cs typeface="2  Mitra" pitchFamily="2" charset="-78"/>
              </a:rPr>
              <a:t>انتخاب خدمت گیرنده </a:t>
            </a:r>
            <a:r>
              <a:rPr lang="fa-IR" dirty="0" smtClean="0">
                <a:cs typeface="2  Mitra" pitchFamily="2" charset="-78"/>
              </a:rPr>
              <a:t>نیز می توان خدمت گیرنده تحت پوشش و یا خدمت گیرنده مهمان را انتخاب نماییم.</a:t>
            </a:r>
          </a:p>
          <a:p>
            <a:pPr algn="just"/>
            <a:r>
              <a:rPr lang="fa-IR" dirty="0" smtClean="0">
                <a:cs typeface="2  Mitra" pitchFamily="2" charset="-78"/>
              </a:rPr>
              <a:t>اگر زمانی که کد ملی خدمت گیرنده تحت پوشش را وارد کردیم و وارد پرونده الکترونیکی فرد نشدیم گزینه </a:t>
            </a:r>
            <a:r>
              <a:rPr lang="fa-IR" b="1" dirty="0" smtClean="0">
                <a:solidFill>
                  <a:srgbClr val="FF0000"/>
                </a:solidFill>
                <a:cs typeface="2  Mitra" pitchFamily="2" charset="-78"/>
              </a:rPr>
              <a:t>خدمت گیرنده مهمان </a:t>
            </a:r>
            <a:r>
              <a:rPr lang="fa-IR" dirty="0" smtClean="0">
                <a:cs typeface="2  Mitra" pitchFamily="2" charset="-78"/>
              </a:rPr>
              <a:t>را وارد می نماییم (شاید فرد از مرکز دیگری مراجعه نموده باشد.)</a:t>
            </a:r>
          </a:p>
          <a:p>
            <a:pPr algn="just"/>
            <a:r>
              <a:rPr lang="fa-IR" dirty="0" smtClean="0">
                <a:cs typeface="2  Mitra" pitchFamily="2" charset="-78"/>
              </a:rPr>
              <a:t>اگر در هرصورت وارد پرونده فرد نشدیم فرد ثبت نام نشده است و باید ثبت نام فرد در سامانه سیب صورت گیرد.</a:t>
            </a:r>
            <a:endParaRPr lang="fa-IR" dirty="0">
              <a:cs typeface="2  Mitra" pitchFamily="2" charset="-78"/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0" y="404664"/>
            <a:ext cx="7919390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0581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92280" y="260648"/>
            <a:ext cx="1522512" cy="720080"/>
          </a:xfrm>
        </p:spPr>
        <p:txBody>
          <a:bodyPr>
            <a:normAutofit/>
          </a:bodyPr>
          <a:lstStyle/>
          <a:p>
            <a:pPr algn="r"/>
            <a:r>
              <a:rPr lang="fa-IR" sz="2800" b="1" dirty="0" smtClean="0">
                <a:solidFill>
                  <a:srgbClr val="FF0000"/>
                </a:solidFill>
                <a:cs typeface="2  Mitra" pitchFamily="2" charset="-78"/>
              </a:rPr>
              <a:t>پیامه:</a:t>
            </a:r>
            <a:endParaRPr lang="fa-IR" sz="280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273630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fa-IR" sz="2800" dirty="0" smtClean="0">
                <a:cs typeface="2  Mitra" pitchFamily="2" charset="-78"/>
              </a:rPr>
              <a:t>کلیه افراد مراجعه کننده به واحد دندانپزشکی باید از طریق </a:t>
            </a:r>
            <a:r>
              <a:rPr lang="fa-IR" sz="2800" b="1" dirty="0" smtClean="0">
                <a:solidFill>
                  <a:srgbClr val="009900"/>
                </a:solidFill>
                <a:cs typeface="2  Mitra" pitchFamily="2" charset="-78"/>
              </a:rPr>
              <a:t>مراقب سلامت </a:t>
            </a:r>
            <a:r>
              <a:rPr lang="fa-IR" sz="2800" dirty="0" smtClean="0">
                <a:cs typeface="2  Mitra" pitchFamily="2" charset="-78"/>
              </a:rPr>
              <a:t>به دندانپزشک</a:t>
            </a:r>
            <a:r>
              <a:rPr lang="fa-IR" sz="2800" b="1" dirty="0" smtClean="0">
                <a:solidFill>
                  <a:srgbClr val="FF0000"/>
                </a:solidFill>
                <a:cs typeface="2  Mitra" pitchFamily="2" charset="-78"/>
              </a:rPr>
              <a:t> ارجاع </a:t>
            </a:r>
            <a:r>
              <a:rPr lang="fa-IR" sz="2800" dirty="0" smtClean="0">
                <a:cs typeface="2  Mitra" pitchFamily="2" charset="-78"/>
              </a:rPr>
              <a:t>گردد.</a:t>
            </a:r>
          </a:p>
          <a:p>
            <a:pPr marL="0" indent="0" algn="just">
              <a:buNone/>
            </a:pPr>
            <a:r>
              <a:rPr lang="fa-IR" sz="2400" dirty="0" smtClean="0">
                <a:cs typeface="2  Mitra" pitchFamily="2" charset="-78"/>
              </a:rPr>
              <a:t>در ابتدا:</a:t>
            </a:r>
          </a:p>
          <a:p>
            <a:pPr marL="0" indent="0" algn="just">
              <a:buNone/>
            </a:pPr>
            <a:r>
              <a:rPr lang="fa-IR" sz="2400" dirty="0" smtClean="0">
                <a:cs typeface="2  Mitra" pitchFamily="2" charset="-78"/>
              </a:rPr>
              <a:t>این </a:t>
            </a:r>
            <a:r>
              <a:rPr lang="fa-IR" sz="2400" dirty="0">
                <a:cs typeface="2  Mitra" pitchFamily="2" charset="-78"/>
              </a:rPr>
              <a:t>ارجاعات </a:t>
            </a:r>
            <a:r>
              <a:rPr lang="fa-IR" sz="2400" dirty="0" smtClean="0">
                <a:cs typeface="2  Mitra" pitchFamily="2" charset="-78"/>
              </a:rPr>
              <a:t>را </a:t>
            </a:r>
            <a:r>
              <a:rPr lang="fa-IR" sz="2400" dirty="0">
                <a:cs typeface="2  Mitra" pitchFamily="2" charset="-78"/>
              </a:rPr>
              <a:t>با استفاده از </a:t>
            </a:r>
            <a:r>
              <a:rPr lang="fa-IR" sz="2400" dirty="0" smtClean="0">
                <a:cs typeface="2  Mitra" pitchFamily="2" charset="-78"/>
              </a:rPr>
              <a:t>گزینه ی </a:t>
            </a:r>
            <a:r>
              <a:rPr lang="fa-IR" sz="2400" b="1" dirty="0" smtClean="0">
                <a:cs typeface="2  Mitra" pitchFamily="2" charset="-78"/>
              </a:rPr>
              <a:t>پیامها</a:t>
            </a:r>
            <a:r>
              <a:rPr lang="fa-IR" sz="2400" dirty="0" smtClean="0">
                <a:cs typeface="2  Mitra" pitchFamily="2" charset="-78"/>
              </a:rPr>
              <a:t> </a:t>
            </a:r>
            <a:r>
              <a:rPr lang="fa-IR" sz="2400" dirty="0">
                <a:cs typeface="2  Mitra" pitchFamily="2" charset="-78"/>
              </a:rPr>
              <a:t>در نوار منوی اصلی مشاهده </a:t>
            </a:r>
            <a:r>
              <a:rPr lang="fa-IR" sz="2400" dirty="0" smtClean="0">
                <a:cs typeface="2  Mitra" pitchFamily="2" charset="-78"/>
              </a:rPr>
              <a:t>نمایید.</a:t>
            </a:r>
          </a:p>
        </p:txBody>
      </p:sp>
      <p:pic>
        <p:nvPicPr>
          <p:cNvPr id="6" name="Picture 2" descr="C:\Users\HI SYSTEM\Desktop\دد\Untitled111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012" y="4149080"/>
            <a:ext cx="4032448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4024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491880" y="476672"/>
            <a:ext cx="5410944" cy="316835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fa-IR" dirty="0">
                <a:cs typeface="2  Mitra" pitchFamily="2" charset="-78"/>
              </a:rPr>
              <a:t>در نقش </a:t>
            </a:r>
            <a:r>
              <a:rPr lang="fa-IR" dirty="0" smtClean="0">
                <a:cs typeface="2  Mitra" pitchFamily="2" charset="-78"/>
              </a:rPr>
              <a:t>دندانپزشک </a:t>
            </a:r>
            <a:r>
              <a:rPr lang="fa-IR" dirty="0">
                <a:cs typeface="2  Mitra" pitchFamily="2" charset="-78"/>
              </a:rPr>
              <a:t>در </a:t>
            </a:r>
            <a:r>
              <a:rPr lang="fa-IR" b="1" dirty="0">
                <a:solidFill>
                  <a:srgbClr val="C00000"/>
                </a:solidFill>
                <a:cs typeface="2  Mitra" pitchFamily="2" charset="-78"/>
              </a:rPr>
              <a:t>صندوق </a:t>
            </a:r>
            <a:r>
              <a:rPr lang="fa-IR" b="1" dirty="0" smtClean="0">
                <a:solidFill>
                  <a:srgbClr val="C00000"/>
                </a:solidFill>
                <a:cs typeface="2  Mitra" pitchFamily="2" charset="-78"/>
              </a:rPr>
              <a:t>پیامها – </a:t>
            </a:r>
            <a:r>
              <a:rPr lang="fa-IR" b="1" dirty="0" smtClean="0">
                <a:solidFill>
                  <a:srgbClr val="009900"/>
                </a:solidFill>
                <a:cs typeface="2  Mitra" pitchFamily="2" charset="-78"/>
              </a:rPr>
              <a:t>ارجاعات دریافتی- </a:t>
            </a:r>
            <a:r>
              <a:rPr lang="fa-IR" dirty="0" smtClean="0">
                <a:cs typeface="2  Mitra" pitchFamily="2" charset="-78"/>
              </a:rPr>
              <a:t>بعد از وارد کردن کد ملی فرد </a:t>
            </a:r>
            <a:r>
              <a:rPr lang="fa-IR" b="1" dirty="0" smtClean="0">
                <a:cs typeface="2  Mitra" pitchFamily="2" charset="-78"/>
              </a:rPr>
              <a:t>پیام </a:t>
            </a:r>
            <a:r>
              <a:rPr lang="fa-IR" b="1" dirty="0">
                <a:cs typeface="2  Mitra" pitchFamily="2" charset="-78"/>
              </a:rPr>
              <a:t>ارجاع </a:t>
            </a:r>
            <a:r>
              <a:rPr lang="fa-IR" dirty="0">
                <a:cs typeface="2  Mitra" pitchFamily="2" charset="-78"/>
              </a:rPr>
              <a:t>قابل مشاهده بوده و با کلیک روی گزینه مشاهده خلاصه ای از مراقبت </a:t>
            </a:r>
            <a:r>
              <a:rPr lang="fa-IR" dirty="0" smtClean="0">
                <a:cs typeface="2  Mitra" pitchFamily="2" charset="-78"/>
              </a:rPr>
              <a:t>انجام شده </a:t>
            </a:r>
            <a:r>
              <a:rPr lang="fa-IR" dirty="0">
                <a:cs typeface="2  Mitra" pitchFamily="2" charset="-78"/>
              </a:rPr>
              <a:t>توسط فرد ارجاع دهنده نمایش داده </a:t>
            </a:r>
            <a:r>
              <a:rPr lang="fa-IR" dirty="0" smtClean="0">
                <a:cs typeface="2  Mitra" pitchFamily="2" charset="-78"/>
              </a:rPr>
              <a:t>می شود.</a:t>
            </a:r>
            <a:endParaRPr lang="fa-IR" dirty="0">
              <a:cs typeface="2  Mitra" pitchFamily="2" charset="-78"/>
            </a:endParaRPr>
          </a:p>
        </p:txBody>
      </p:sp>
      <p:pic>
        <p:nvPicPr>
          <p:cNvPr id="2050" name="Picture 2" descr="C:\Users\HI SYSTEM\Desktop\دد\Untitl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64704"/>
            <a:ext cx="3096304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5511" y="3933056"/>
            <a:ext cx="7560840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4454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HI SYSTEM\Desktop\دد\Untitled5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564904"/>
            <a:ext cx="8418758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440678" y="476672"/>
            <a:ext cx="8229600" cy="1800200"/>
          </a:xfrm>
          <a:prstGeom prst="rect">
            <a:avLst/>
          </a:prstGeom>
        </p:spPr>
        <p:txBody>
          <a:bodyPr vert="horz" lIns="91440" tIns="45720" rIns="91440" bIns="45720" rtlCol="1">
            <a:normAutofit fontScale="92500" lnSpcReduction="10000"/>
          </a:bodyPr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fa-IR" b="1" dirty="0" smtClean="0">
                <a:cs typeface="2  Mitra" pitchFamily="2" charset="-78"/>
              </a:rPr>
              <a:t>در قسمت فهرست ارجاعات دریافتی – قسمت وضعیت ارجاع – ارجاعات </a:t>
            </a:r>
            <a:r>
              <a:rPr lang="fa-IR" b="1" dirty="0" smtClean="0">
                <a:solidFill>
                  <a:srgbClr val="FF0000"/>
                </a:solidFill>
                <a:cs typeface="2  Mitra" pitchFamily="2" charset="-78"/>
              </a:rPr>
              <a:t>خوانده شده </a:t>
            </a:r>
            <a:r>
              <a:rPr lang="fa-IR" b="1" dirty="0" smtClean="0">
                <a:cs typeface="2  Mitra" pitchFamily="2" charset="-78"/>
              </a:rPr>
              <a:t>و </a:t>
            </a:r>
            <a:r>
              <a:rPr lang="fa-IR" b="1" dirty="0" smtClean="0">
                <a:solidFill>
                  <a:srgbClr val="FF0000"/>
                </a:solidFill>
                <a:cs typeface="2  Mitra" pitchFamily="2" charset="-78"/>
              </a:rPr>
              <a:t>خوانده نشده </a:t>
            </a:r>
            <a:r>
              <a:rPr lang="fa-IR" b="1" dirty="0" smtClean="0">
                <a:cs typeface="2  Mitra" pitchFamily="2" charset="-78"/>
              </a:rPr>
              <a:t>را می توانیم مشاهده نماییم.</a:t>
            </a:r>
          </a:p>
        </p:txBody>
      </p:sp>
    </p:spTree>
    <p:extLst>
      <p:ext uri="{BB962C8B-B14F-4D97-AF65-F5344CB8AC3E}">
        <p14:creationId xmlns:p14="http://schemas.microsoft.com/office/powerpoint/2010/main" val="31455300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HI SYSTEM\Desktop\New folder\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115" y="1844824"/>
            <a:ext cx="8375370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HI SYSTEM\Desktop\New folder (2)\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149080"/>
            <a:ext cx="8375370" cy="2448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7"/>
          <p:cNvSpPr txBox="1">
            <a:spLocks/>
          </p:cNvSpPr>
          <p:nvPr/>
        </p:nvSpPr>
        <p:spPr>
          <a:xfrm>
            <a:off x="689617" y="260648"/>
            <a:ext cx="8075240" cy="1440160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a-IR" sz="2800" dirty="0" smtClean="0">
                <a:cs typeface="2  Mitra" pitchFamily="2" charset="-78"/>
              </a:rPr>
              <a:t>زمانی که روی گزینه مشاهده کلیک می کنیم وارد صفحه جزییات ارجاع فرد می شویم  ، گزینه های </a:t>
            </a:r>
            <a:r>
              <a:rPr lang="fa-IR" sz="2800" b="1" dirty="0" smtClean="0">
                <a:solidFill>
                  <a:srgbClr val="FF0000"/>
                </a:solidFill>
                <a:cs typeface="2  Mitra" pitchFamily="2" charset="-78"/>
              </a:rPr>
              <a:t>"تایید" </a:t>
            </a:r>
            <a:r>
              <a:rPr lang="fa-IR" sz="2800" dirty="0" smtClean="0">
                <a:cs typeface="2  Mitra" pitchFamily="2" charset="-78"/>
              </a:rPr>
              <a:t>به منزله </a:t>
            </a:r>
            <a:r>
              <a:rPr lang="fa-IR" sz="2800" b="1" dirty="0" smtClean="0">
                <a:solidFill>
                  <a:srgbClr val="7030A0"/>
                </a:solidFill>
                <a:cs typeface="2  Mitra" pitchFamily="2" charset="-78"/>
              </a:rPr>
              <a:t>مشاهده ارجاع </a:t>
            </a:r>
            <a:r>
              <a:rPr lang="fa-IR" sz="2800" dirty="0" smtClean="0">
                <a:cs typeface="2  Mitra" pitchFamily="2" charset="-78"/>
              </a:rPr>
              <a:t>و </a:t>
            </a:r>
            <a:r>
              <a:rPr lang="fa-IR" sz="2800" b="1" dirty="0" smtClean="0">
                <a:solidFill>
                  <a:srgbClr val="FF0000"/>
                </a:solidFill>
                <a:cs typeface="2  Mitra" pitchFamily="2" charset="-78"/>
              </a:rPr>
              <a:t>"ویزیت" </a:t>
            </a:r>
            <a:r>
              <a:rPr lang="fa-IR" sz="2800" dirty="0" smtClean="0">
                <a:cs typeface="2  Mitra" pitchFamily="2" charset="-78"/>
              </a:rPr>
              <a:t>به معنی </a:t>
            </a:r>
            <a:r>
              <a:rPr lang="fa-IR" sz="2800" b="1" dirty="0" smtClean="0">
                <a:solidFill>
                  <a:srgbClr val="7030A0"/>
                </a:solidFill>
                <a:cs typeface="2  Mitra" pitchFamily="2" charset="-78"/>
              </a:rPr>
              <a:t>انجام مراقبت </a:t>
            </a:r>
            <a:r>
              <a:rPr lang="fa-IR" sz="2800" dirty="0" smtClean="0">
                <a:cs typeface="2  Mitra" pitchFamily="2" charset="-78"/>
              </a:rPr>
              <a:t>برای فرد خدمت گیرنده فعال می شود.</a:t>
            </a:r>
          </a:p>
          <a:p>
            <a:pPr algn="just"/>
            <a:endParaRPr lang="fa-IR" sz="2800" dirty="0">
              <a:cs typeface="2  Mitr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783544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0015" y="332656"/>
            <a:ext cx="8345524" cy="3240360"/>
          </a:xfrm>
        </p:spPr>
        <p:txBody>
          <a:bodyPr>
            <a:noAutofit/>
          </a:bodyPr>
          <a:lstStyle/>
          <a:p>
            <a:pPr algn="just"/>
            <a:r>
              <a:rPr lang="fa-IR" sz="3400" dirty="0" smtClean="0">
                <a:cs typeface="2  Mitra" pitchFamily="2" charset="-78"/>
              </a:rPr>
              <a:t>دندانپزشک پس از زدن گزینه ویزیت می </a:t>
            </a:r>
            <a:r>
              <a:rPr lang="fa-IR" sz="3400" dirty="0">
                <a:cs typeface="2  Mitra" pitchFamily="2" charset="-78"/>
              </a:rPr>
              <a:t>تواند اقدامات خود را انجام داده و ذخیره کند و در پایان </a:t>
            </a:r>
            <a:r>
              <a:rPr lang="fa-IR" sz="3400" dirty="0" smtClean="0">
                <a:cs typeface="2  Mitra" pitchFamily="2" charset="-78"/>
              </a:rPr>
              <a:t>ویزیت روی گزینه </a:t>
            </a:r>
            <a:r>
              <a:rPr lang="fa-IR" sz="3400" b="1" dirty="0" smtClean="0">
                <a:solidFill>
                  <a:srgbClr val="009900"/>
                </a:solidFill>
                <a:cs typeface="2  Mitra" pitchFamily="2" charset="-78"/>
              </a:rPr>
              <a:t>بازخورد ارجاع </a:t>
            </a:r>
            <a:r>
              <a:rPr lang="fa-IR" sz="3400" dirty="0" smtClean="0">
                <a:cs typeface="2  Mitra" pitchFamily="2" charset="-78"/>
              </a:rPr>
              <a:t>کلیک نماید . دندانپزشک می تواند از گزینه </a:t>
            </a:r>
            <a:r>
              <a:rPr lang="fa-IR" sz="3400" b="1" dirty="0">
                <a:solidFill>
                  <a:srgbClr val="6600FF"/>
                </a:solidFill>
                <a:cs typeface="2  Mitra" pitchFamily="2" charset="-78"/>
              </a:rPr>
              <a:t>پیش نمایش </a:t>
            </a:r>
            <a:r>
              <a:rPr lang="fa-IR" sz="3400" dirty="0">
                <a:cs typeface="2  Mitra" pitchFamily="2" charset="-78"/>
              </a:rPr>
              <a:t>خلاصه ای از اقدامات </a:t>
            </a:r>
            <a:r>
              <a:rPr lang="fa-IR" sz="3400" dirty="0" smtClean="0">
                <a:cs typeface="2  Mitra" pitchFamily="2" charset="-78"/>
              </a:rPr>
              <a:t>و همچنین </a:t>
            </a:r>
            <a:r>
              <a:rPr lang="fa-IR" sz="3400" dirty="0">
                <a:cs typeface="2  Mitra" pitchFamily="2" charset="-78"/>
              </a:rPr>
              <a:t>گزینه </a:t>
            </a:r>
            <a:r>
              <a:rPr lang="fa-IR" sz="3400" b="1" dirty="0">
                <a:solidFill>
                  <a:srgbClr val="FF0000"/>
                </a:solidFill>
                <a:cs typeface="2  Mitra" pitchFamily="2" charset="-78"/>
              </a:rPr>
              <a:t>"بازخورد ارجاع" </a:t>
            </a:r>
            <a:r>
              <a:rPr lang="fa-IR" sz="3400" dirty="0">
                <a:cs typeface="2  Mitra" pitchFamily="2" charset="-78"/>
              </a:rPr>
              <a:t>برای </a:t>
            </a:r>
            <a:r>
              <a:rPr lang="fa-IR" sz="3400" b="1" dirty="0">
                <a:cs typeface="2  Mitra" pitchFamily="2" charset="-78"/>
              </a:rPr>
              <a:t>ارسال پیام </a:t>
            </a:r>
            <a:r>
              <a:rPr lang="fa-IR" sz="3400" b="1" dirty="0">
                <a:solidFill>
                  <a:srgbClr val="FF0000"/>
                </a:solidFill>
                <a:cs typeface="2  Mitra" pitchFamily="2" charset="-78"/>
              </a:rPr>
              <a:t>پس خوراند ارجاع</a:t>
            </a:r>
            <a:r>
              <a:rPr lang="fa-IR" sz="3400" dirty="0">
                <a:cs typeface="2  Mitra" pitchFamily="2" charset="-78"/>
              </a:rPr>
              <a:t> برای </a:t>
            </a:r>
            <a:r>
              <a:rPr lang="fa-IR" sz="3400" b="1" dirty="0">
                <a:cs typeface="2  Mitra" pitchFamily="2" charset="-78"/>
              </a:rPr>
              <a:t>واحد ارجاع دهنده </a:t>
            </a:r>
            <a:r>
              <a:rPr lang="fa-IR" sz="3400" dirty="0" smtClean="0">
                <a:cs typeface="2  Mitra" pitchFamily="2" charset="-78"/>
              </a:rPr>
              <a:t>را مشاهده نماید.</a:t>
            </a:r>
          </a:p>
          <a:p>
            <a:pPr algn="just"/>
            <a:endParaRPr lang="fa-IR" sz="3400" dirty="0">
              <a:cs typeface="2  Mitra" pitchFamily="2" charset="-78"/>
            </a:endParaRPr>
          </a:p>
        </p:txBody>
      </p:sp>
      <p:pic>
        <p:nvPicPr>
          <p:cNvPr id="2050" name="Picture 2" descr="C:\Users\HI SYSTEM\Desktop\Picture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066" y="3573016"/>
            <a:ext cx="8783422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3306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</TotalTime>
  <Words>1063</Words>
  <Application>Microsoft Office PowerPoint</Application>
  <PresentationFormat>On-screen Show (4:3)</PresentationFormat>
  <Paragraphs>66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 مراقبت دهان و دندان و مسیر ثبت و گزارش گیری درسامانه سیب  ویژه دندانپزشک </vt:lpstr>
      <vt:lpstr>شرح وظایف دندانپزشک</vt:lpstr>
      <vt:lpstr>PowerPoint Presentation</vt:lpstr>
      <vt:lpstr>PowerPoint Presentation</vt:lpstr>
      <vt:lpstr>پیامه: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HI SYSTEM</dc:creator>
  <cp:lastModifiedBy>user</cp:lastModifiedBy>
  <cp:revision>119</cp:revision>
  <dcterms:created xsi:type="dcterms:W3CDTF">2018-04-16T16:36:50Z</dcterms:created>
  <dcterms:modified xsi:type="dcterms:W3CDTF">2021-05-05T06:36:32Z</dcterms:modified>
</cp:coreProperties>
</file>